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6" r:id="rId3"/>
    <p:sldMasterId id="2147483688" r:id="rId4"/>
    <p:sldMasterId id="2147483690" r:id="rId5"/>
    <p:sldMasterId id="2147483692" r:id="rId6"/>
    <p:sldMasterId id="2147483694" r:id="rId7"/>
    <p:sldMasterId id="2147483696" r:id="rId8"/>
    <p:sldMasterId id="2147483698" r:id="rId9"/>
    <p:sldMasterId id="2147483700" r:id="rId10"/>
    <p:sldMasterId id="2147483702" r:id="rId11"/>
    <p:sldMasterId id="2147483704" r:id="rId12"/>
    <p:sldMasterId id="2147483706" r:id="rId13"/>
    <p:sldMasterId id="2147483708" r:id="rId14"/>
    <p:sldMasterId id="2147483710" r:id="rId15"/>
    <p:sldMasterId id="2147483712" r:id="rId16"/>
    <p:sldMasterId id="2147483714" r:id="rId17"/>
    <p:sldMasterId id="2147483716" r:id="rId18"/>
    <p:sldMasterId id="2147483718" r:id="rId19"/>
    <p:sldMasterId id="2147483720" r:id="rId20"/>
    <p:sldMasterId id="2147483722" r:id="rId21"/>
    <p:sldMasterId id="2147483724" r:id="rId22"/>
    <p:sldMasterId id="2147483727" r:id="rId23"/>
    <p:sldMasterId id="2147483729" r:id="rId24"/>
  </p:sldMasterIdLst>
  <p:notesMasterIdLst>
    <p:notesMasterId r:id="rId79"/>
  </p:notesMasterIdLst>
  <p:sldIdLst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256" r:id="rId34"/>
    <p:sldId id="269" r:id="rId35"/>
    <p:sldId id="270" r:id="rId36"/>
    <p:sldId id="262" r:id="rId37"/>
    <p:sldId id="257" r:id="rId38"/>
    <p:sldId id="272" r:id="rId39"/>
    <p:sldId id="273" r:id="rId40"/>
    <p:sldId id="274" r:id="rId41"/>
    <p:sldId id="258" r:id="rId42"/>
    <p:sldId id="259" r:id="rId43"/>
    <p:sldId id="268" r:id="rId44"/>
    <p:sldId id="267" r:id="rId45"/>
    <p:sldId id="279" r:id="rId46"/>
    <p:sldId id="275" r:id="rId47"/>
    <p:sldId id="277" r:id="rId48"/>
    <p:sldId id="276" r:id="rId49"/>
    <p:sldId id="282" r:id="rId50"/>
    <p:sldId id="283" r:id="rId51"/>
    <p:sldId id="281" r:id="rId52"/>
    <p:sldId id="280" r:id="rId53"/>
    <p:sldId id="278" r:id="rId54"/>
    <p:sldId id="260" r:id="rId55"/>
    <p:sldId id="265" r:id="rId56"/>
    <p:sldId id="261" r:id="rId57"/>
    <p:sldId id="304" r:id="rId58"/>
    <p:sldId id="284" r:id="rId59"/>
    <p:sldId id="285" r:id="rId60"/>
    <p:sldId id="286" r:id="rId61"/>
    <p:sldId id="287" r:id="rId62"/>
    <p:sldId id="288" r:id="rId63"/>
    <p:sldId id="289" r:id="rId64"/>
    <p:sldId id="290" r:id="rId65"/>
    <p:sldId id="291" r:id="rId66"/>
    <p:sldId id="292" r:id="rId67"/>
    <p:sldId id="293" r:id="rId68"/>
    <p:sldId id="294" r:id="rId69"/>
    <p:sldId id="295" r:id="rId70"/>
    <p:sldId id="296" r:id="rId71"/>
    <p:sldId id="297" r:id="rId72"/>
    <p:sldId id="298" r:id="rId73"/>
    <p:sldId id="299" r:id="rId74"/>
    <p:sldId id="300" r:id="rId75"/>
    <p:sldId id="301" r:id="rId76"/>
    <p:sldId id="302" r:id="rId77"/>
    <p:sldId id="303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4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0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76" Type="http://schemas.openxmlformats.org/officeDocument/2006/relationships/slide" Target="slides/slide5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slide" Target="slides/slide50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F1708-BDE2-4A62-BE76-6C01C0E79D16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2651F-79E8-4784-AAB5-9ADDE81FF5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414" y="8685896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9" tIns="45705" rIns="91409" bIns="45705" anchor="b"/>
          <a:lstStyle/>
          <a:p>
            <a:pPr algn="r" defTabSz="914321" fontAlgn="base">
              <a:spcBef>
                <a:spcPct val="0"/>
              </a:spcBef>
              <a:spcAft>
                <a:spcPct val="0"/>
              </a:spcAft>
            </a:pPr>
            <a:fld id="{2B44A4E8-E2B2-4788-8B71-2B5D0030234D}" type="slidenum"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4321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4894"/>
            <a:ext cx="4503539" cy="3430511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0" y="4342193"/>
            <a:ext cx="5485805" cy="4116917"/>
          </a:xfrm>
          <a:noFill/>
          <a:ln/>
        </p:spPr>
        <p:txBody>
          <a:bodyPr lIns="91409" tIns="45705" rIns="91409" bIns="45705"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77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http://www.webjunction.org/membercenter/userguide#webex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94034-70A7-481F-A9A6-ACD4649A35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414" y="8685895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b"/>
          <a:lstStyle/>
          <a:p>
            <a:pPr algn="r" defTabSz="914403" fontAlgn="base">
              <a:spcBef>
                <a:spcPct val="0"/>
              </a:spcBef>
              <a:spcAft>
                <a:spcPct val="0"/>
              </a:spcAft>
            </a:pPr>
            <a:fld id="{8BD403EE-CD45-46BE-B650-A2BA09297E53}" type="slidenum"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440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4894"/>
            <a:ext cx="4503539" cy="3430511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2192"/>
            <a:ext cx="5485805" cy="4116917"/>
          </a:xfrm>
          <a:noFill/>
          <a:ln/>
        </p:spPr>
        <p:txBody>
          <a:bodyPr lIns="91417" tIns="45709" rIns="91417" bIns="45709"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000"/>
            </a:pP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Hint</a:t>
            </a:r>
            <a:endParaRPr lang="en-US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l" rtl="0">
              <a:defRPr sz="10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•To create a flowchart, you can modify this example (copy &amp; paste) or you can start from scratch to create your own flowchart.</a:t>
            </a:r>
          </a:p>
          <a:p>
            <a:pPr algn="l" rtl="0">
              <a:defRPr sz="1000"/>
            </a:pP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To add flowchart shapes</a:t>
            </a:r>
            <a:endParaRPr lang="en-US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228587" indent="-228587">
              <a:buFont typeface="+mj-lt"/>
              <a:buAutoNum type="arabicPeriod"/>
              <a:defRPr sz="10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In the </a:t>
            </a: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Drawing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group on the </a:t>
            </a: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Home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tab, click on the bottom “arrow” button next to the shapes, and find the </a:t>
            </a: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Flowchart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shapes.</a:t>
            </a:r>
          </a:p>
          <a:p>
            <a:pPr marL="228587" indent="-228587">
              <a:buFont typeface="+mj-lt"/>
              <a:buAutoNum type="arabicPeriod"/>
              <a:defRPr sz="10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Click on the shape that you want. Use the cursor to create the shape where you want it on the slide, and size it as you like.</a:t>
            </a:r>
          </a:p>
          <a:p>
            <a:pPr algn="l" rtl="0">
              <a:defRPr sz="1000"/>
            </a:pPr>
            <a:endParaRPr lang="en-US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l" rtl="0">
              <a:defRPr sz="1000"/>
            </a:pP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To add connectors between the shapes</a:t>
            </a:r>
            <a:endParaRPr lang="en-US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>
              <a:defRPr sz="10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1. On the </a:t>
            </a: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Drawing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group, click on the bottom “arrow” button next to the shapes, and find the </a:t>
            </a: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Lines 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shapes.</a:t>
            </a:r>
          </a:p>
          <a:p>
            <a:pPr algn="l" rtl="0">
              <a:defRPr sz="10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2. Point to where you want to lock the connector.</a:t>
            </a:r>
          </a:p>
          <a:p>
            <a:pPr algn="l" rtl="0">
              <a:defRPr sz="10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3. Click the first connection site you want, point to the other shape, and then click the second connection site.</a:t>
            </a:r>
          </a:p>
          <a:p>
            <a:pPr algn="l" rtl="0">
              <a:defRPr sz="10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•To delete the sample flowchart and these instructions, press Control + A and then Delete.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42A6C-50AC-49E9-9064-57B5950B9834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000"/>
            </a:pP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Hint</a:t>
            </a:r>
            <a:endParaRPr lang="en-US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l" rtl="0">
              <a:defRPr sz="10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•To create a flowchart, you can modify this example (copy &amp; paste) or you can start from scratch to create your own flowchart.</a:t>
            </a:r>
          </a:p>
          <a:p>
            <a:pPr algn="l" rtl="0">
              <a:defRPr sz="1000"/>
            </a:pP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To add flowchart shapes</a:t>
            </a:r>
            <a:endParaRPr lang="en-US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228587" indent="-228587">
              <a:buFont typeface="+mj-lt"/>
              <a:buAutoNum type="arabicPeriod"/>
              <a:defRPr sz="10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In the </a:t>
            </a: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Drawing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group on the </a:t>
            </a: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Home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tab, click on the bottom “arrow” button next to the shapes, and find the </a:t>
            </a: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Flowchart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shapes.</a:t>
            </a:r>
          </a:p>
          <a:p>
            <a:pPr marL="228587" indent="-228587">
              <a:buFont typeface="+mj-lt"/>
              <a:buAutoNum type="arabicPeriod"/>
              <a:defRPr sz="10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Click on the shape that you want. Use the cursor to create the shape where you want it on the slide, and size it as you like.</a:t>
            </a:r>
          </a:p>
          <a:p>
            <a:pPr algn="l" rtl="0">
              <a:defRPr sz="1000"/>
            </a:pPr>
            <a:endParaRPr lang="en-US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l" rtl="0">
              <a:defRPr sz="1000"/>
            </a:pP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To add connectors between the shapes</a:t>
            </a:r>
            <a:endParaRPr lang="en-US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>
              <a:defRPr sz="10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1. On the </a:t>
            </a: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Drawing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group, click on the bottom “arrow” button next to the shapes, and find the </a:t>
            </a:r>
            <a:r>
              <a:rPr lang="en-US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Lines 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shapes.</a:t>
            </a:r>
          </a:p>
          <a:p>
            <a:pPr algn="l" rtl="0">
              <a:defRPr sz="10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2. Point to where you want to lock the connector.</a:t>
            </a:r>
          </a:p>
          <a:p>
            <a:pPr algn="l" rtl="0">
              <a:defRPr sz="10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3. Click the first connection site you want, point to the other shape, and then click the second connection site.</a:t>
            </a:r>
          </a:p>
          <a:p>
            <a:pPr algn="l" rtl="0">
              <a:defRPr sz="1000"/>
            </a:pP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•To delete the sample flowchart and these instructions, press Control + A and then Delete.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42A6C-50AC-49E9-9064-57B5950B9834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Thank you everyone for coming to today’s webinar.  I will send an email out afterwards with links to the archive.</a:t>
            </a:r>
          </a:p>
          <a:p>
            <a:pPr>
              <a:spcBef>
                <a:spcPct val="0"/>
              </a:spcBef>
            </a:pPr>
            <a:r>
              <a:rPr lang="en-US" smtClean="0"/>
              <a:t>You will be sent to a survey as you leave. We really appreciate your feedback on our webinar series.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Thank you everyone for coming to today’s webinar.  I will send an email out afterwards with links to the archive.</a:t>
            </a:r>
          </a:p>
          <a:p>
            <a:pPr>
              <a:spcBef>
                <a:spcPct val="0"/>
              </a:spcBef>
            </a:pPr>
            <a:r>
              <a:rPr lang="en-US" smtClean="0"/>
              <a:t>You will be sent to a survey as you leave. We really appreciate your feedback on our webinar series.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3B798-185C-4C88-9DA8-7A9BC347A98E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04FEA-F002-4FE3-AD41-10B02C3F2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3B798-185C-4C88-9DA8-7A9BC347A98E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04FEA-F002-4FE3-AD41-10B02C3F2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3B798-185C-4C88-9DA8-7A9BC347A98E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04FEA-F002-4FE3-AD41-10B02C3F2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CEB966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A810E3-CB53-434E-8933-8B71E1564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3B798-185C-4C88-9DA8-7A9BC347A98E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04FEA-F002-4FE3-AD41-10B02C3F2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3B798-185C-4C88-9DA8-7A9BC347A98E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04FEA-F002-4FE3-AD41-10B02C3F2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603E2-51D5-4201-B111-6E098CDD11C1}" type="datetime1">
              <a:rPr lang="en-US">
                <a:solidFill>
                  <a:srgbClr val="000000"/>
                </a:solidFill>
              </a:rPr>
              <a:pPr>
                <a:defRPr/>
              </a:pPr>
              <a:t>1/27/2012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CB14-6C92-410A-A225-C727F10FF0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9879-544C-4632-84B4-5A9044ABBF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0931-3698-492E-BC9B-75599C54F0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phone access, dial 1-866-915-8780 and click on phone icon below to get your unique PIN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3B798-185C-4C88-9DA8-7A9BC347A98E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04FEA-F002-4FE3-AD41-10B02C3F2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3B798-185C-4C88-9DA8-7A9BC347A98E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04FEA-F002-4FE3-AD41-10B02C3F2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3B798-185C-4C88-9DA8-7A9BC347A98E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04FEA-F002-4FE3-AD41-10B02C3F2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3B798-185C-4C88-9DA8-7A9BC347A98E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04FEA-F002-4FE3-AD41-10B02C3F2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3B798-185C-4C88-9DA8-7A9BC347A98E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04FEA-F002-4FE3-AD41-10B02C3F2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3B798-185C-4C88-9DA8-7A9BC347A98E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04FEA-F002-4FE3-AD41-10B02C3F2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4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7C3B798-185C-4C88-9DA8-7A9BC347A98E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604FEA-F002-4FE3-AD41-10B02C3F2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189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C00963-63BC-4328-91D6-9F4547BA7433}" type="datetime1">
              <a:rPr lang="en-US">
                <a:solidFill>
                  <a:srgbClr val="000000"/>
                </a:solidFill>
              </a:rPr>
              <a:pPr>
                <a:defRPr/>
              </a:pPr>
              <a:t>1/27/2012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EBCEAC-1F90-41E3-9AA3-471D1EDB9F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6" rIns="91331" bIns="456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6" rIns="91331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6656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3321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6999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665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502" indent="-3425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076" indent="-2854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1651" indent="-228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598315" indent="-228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985" indent="-228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1645" indent="-2283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68304" indent="-2283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4970" indent="-2283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1625" indent="-2283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6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21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90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50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09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76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34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99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69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086" tIns="45545" rIns="91086" bIns="45545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433F8-8C1D-4142-8E67-2481AFDC9C59}" type="datetime1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1/27/2012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086" tIns="45545" rIns="91086" bIns="4554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086" tIns="45545" rIns="91086" bIns="45545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F959EB-36DC-47CF-A243-39F0A9EC9ADF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9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4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1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620" indent="-34162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81" indent="-2846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746" indent="-22774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226" indent="-22774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735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32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0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26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26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4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98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469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972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9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4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87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34154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6" tIns="45545" rIns="91086" bIns="45545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For phone access, dial 1-866-915-8780 and click on phone icon below to get your unique PIN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5493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0994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66494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1987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620" indent="-3416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0181" indent="-2846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38746" indent="-2277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594226" indent="-2277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49735" indent="-2277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05232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60730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16226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71726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4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98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469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972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5C332E-A759-46B2-983D-AEE252AB488E}" type="datetimeFigureOut">
              <a:rPr lang="en-US" smtClean="0">
                <a:solidFill>
                  <a:prstClr val="black"/>
                </a:solidFill>
              </a:rPr>
              <a:pPr/>
              <a:t>1/27/2012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810E3-CB53-434E-8933-8B71E1564B6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orpl.org/" TargetMode="External"/><Relationship Id="rId2" Type="http://schemas.openxmlformats.org/officeDocument/2006/relationships/hyperlink" Target="mailto:david.newyear@mentorpl.or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adpubliclibrary.org/policies?nid=88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orpl.org/pdfs/Electronic%20Device%20Circ%20Guidelines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orpl.org/pdfs/Electronic%20Device%20Circ%20Agreement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orpl.org/" TargetMode="External"/><Relationship Id="rId2" Type="http://schemas.openxmlformats.org/officeDocument/2006/relationships/hyperlink" Target="mailto:david.newyear@mentorpl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mheraty@ahml.info" TargetMode="External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groups/WebJunction-1814025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Rectangle 4"/>
          <p:cNvSpPr>
            <a:spLocks/>
          </p:cNvSpPr>
          <p:nvPr/>
        </p:nvSpPr>
        <p:spPr bwMode="auto">
          <a:xfrm>
            <a:off x="152400" y="2971800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9999"/>
                </a:solidFill>
              </a:rPr>
              <a:t>Welcome!</a:t>
            </a:r>
            <a:r>
              <a:rPr lang="en-US" sz="3600" b="1" dirty="0">
                <a:solidFill>
                  <a:srgbClr val="009999"/>
                </a:solidFill>
              </a:rPr>
              <a:t/>
            </a:r>
            <a:br>
              <a:rPr lang="en-US" sz="3600" b="1" dirty="0">
                <a:solidFill>
                  <a:srgbClr val="009999"/>
                </a:solidFill>
              </a:rPr>
            </a:br>
            <a:r>
              <a:rPr lang="en-US" sz="3600" b="1" dirty="0">
                <a:solidFill>
                  <a:srgbClr val="009999"/>
                </a:solidFill>
              </a:rPr>
              <a:t>The webinar will begin at </a:t>
            </a:r>
            <a:br>
              <a:rPr lang="en-US" sz="3600" b="1" dirty="0">
                <a:solidFill>
                  <a:srgbClr val="009999"/>
                </a:solidFill>
              </a:rPr>
            </a:br>
            <a:r>
              <a:rPr lang="en-US" sz="3600" b="1" dirty="0" smtClean="0">
                <a:solidFill>
                  <a:srgbClr val="009999"/>
                </a:solidFill>
              </a:rPr>
              <a:t>2:00 Eastern/11:00 </a:t>
            </a:r>
            <a:r>
              <a:rPr lang="en-US" sz="3600" b="1" dirty="0">
                <a:solidFill>
                  <a:srgbClr val="009999"/>
                </a:solidFill>
              </a:rPr>
              <a:t>Pacific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533400"/>
            <a:ext cx="6858000" cy="1981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Mentor Public Library</a:t>
            </a:r>
            <a:br>
              <a:rPr lang="en-US" sz="5400" dirty="0" smtClean="0"/>
            </a:br>
            <a:r>
              <a:rPr lang="en-US" sz="5400" dirty="0" err="1" smtClean="0"/>
              <a:t>eDevice</a:t>
            </a:r>
            <a:r>
              <a:rPr lang="en-US" sz="5400" dirty="0" smtClean="0"/>
              <a:t> Policies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 smtClean="0"/>
              <a:t>David </a:t>
            </a:r>
            <a:r>
              <a:rPr lang="en-US" sz="4400" dirty="0" err="1" smtClean="0"/>
              <a:t>Newyear</a:t>
            </a:r>
            <a:endParaRPr lang="en-US" sz="4400" dirty="0" smtClean="0"/>
          </a:p>
          <a:p>
            <a:r>
              <a:rPr lang="en-US" dirty="0" smtClean="0"/>
              <a:t>Mentor Public Library</a:t>
            </a:r>
          </a:p>
          <a:p>
            <a:r>
              <a:rPr lang="en-US" dirty="0" smtClean="0"/>
              <a:t>Manager Branch Services</a:t>
            </a:r>
          </a:p>
          <a:p>
            <a:r>
              <a:rPr lang="en-US" dirty="0" smtClean="0"/>
              <a:t>MOL Branch Library</a:t>
            </a:r>
          </a:p>
          <a:p>
            <a:r>
              <a:rPr lang="en-US" dirty="0" smtClean="0">
                <a:hlinkClick r:id="rId2"/>
              </a:rPr>
              <a:t>david.newyear@mentorpl.org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www.mentorpl.org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our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sz="2400" dirty="0" smtClean="0"/>
              <a:t>Main Library and two Branches</a:t>
            </a:r>
          </a:p>
          <a:p>
            <a:r>
              <a:rPr lang="en-US" sz="2400" dirty="0" smtClean="0"/>
              <a:t>Population of 65,000</a:t>
            </a:r>
          </a:p>
          <a:p>
            <a:r>
              <a:rPr lang="en-US" sz="2400" dirty="0" smtClean="0"/>
              <a:t>33,000 registered borrowers</a:t>
            </a:r>
          </a:p>
          <a:p>
            <a:r>
              <a:rPr lang="en-US" sz="2400" dirty="0" smtClean="0"/>
              <a:t>Circulation of 1.3 million in 2010</a:t>
            </a:r>
          </a:p>
          <a:p>
            <a:r>
              <a:rPr lang="en-US" sz="2400" dirty="0" smtClean="0"/>
              <a:t>Staff of 40</a:t>
            </a:r>
          </a:p>
          <a:p>
            <a:r>
              <a:rPr lang="en-US" sz="2400" dirty="0" smtClean="0"/>
              <a:t>Bargaining unit - SEIU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thought of circulating </a:t>
            </a:r>
            <a:r>
              <a:rPr lang="en-US" dirty="0" err="1" smtClean="0"/>
              <a:t>eReaders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The idea originated with our Director and Board of Trustees in late December 2009.</a:t>
            </a:r>
          </a:p>
          <a:p>
            <a:r>
              <a:rPr lang="en-US" sz="2400" dirty="0" smtClean="0"/>
              <a:t>MPL had been part of the Ohio eBook Project.</a:t>
            </a:r>
          </a:p>
          <a:p>
            <a:r>
              <a:rPr lang="en-US" sz="2400" dirty="0" smtClean="0"/>
              <a:t>No downloadable media.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in January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Which device(s) should we offer?</a:t>
            </a:r>
          </a:p>
          <a:p>
            <a:r>
              <a:rPr lang="en-US" sz="2400" dirty="0" smtClean="0"/>
              <a:t>How do we keep the devices secure?</a:t>
            </a:r>
          </a:p>
          <a:p>
            <a:r>
              <a:rPr lang="en-US" sz="2400" dirty="0" smtClean="0"/>
              <a:t>How can we circulate them without damage?</a:t>
            </a:r>
          </a:p>
          <a:p>
            <a:r>
              <a:rPr lang="en-US" sz="2400" dirty="0" smtClean="0"/>
              <a:t>How do we manage Amazon or B&amp;N accounts?</a:t>
            </a:r>
          </a:p>
          <a:p>
            <a:r>
              <a:rPr lang="en-US" sz="2400" dirty="0" smtClean="0"/>
              <a:t>Should patrons be able to purchase or download content?</a:t>
            </a:r>
          </a:p>
          <a:p>
            <a:r>
              <a:rPr lang="en-US" sz="2400" dirty="0" smtClean="0"/>
              <a:t>How do we catalog the content?</a:t>
            </a:r>
          </a:p>
          <a:p>
            <a:r>
              <a:rPr lang="en-US" sz="2400" dirty="0" smtClean="0"/>
              <a:t>Which library staff will be responsible for check in, check out, maintenance and support?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didn’t want to re-invent the wheel…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7315200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Contacted other libraries circulating </a:t>
            </a:r>
            <a:r>
              <a:rPr lang="en-US" sz="2400" dirty="0" err="1" smtClean="0"/>
              <a:t>eReaders</a:t>
            </a:r>
            <a:r>
              <a:rPr lang="en-US" sz="2400" dirty="0" smtClean="0"/>
              <a:t> in January-February 2010</a:t>
            </a:r>
          </a:p>
          <a:p>
            <a:r>
              <a:rPr lang="en-US" sz="2400" dirty="0" smtClean="0"/>
              <a:t>We felt that Mead Public Library had well written policies and used them as a model: </a:t>
            </a:r>
            <a:r>
              <a:rPr lang="en-US" sz="2400" dirty="0" smtClean="0">
                <a:hlinkClick r:id="rId2"/>
              </a:rPr>
              <a:t>http://www.meadpubliclibrary.org/policies?nid=882</a:t>
            </a:r>
            <a:endParaRPr lang="en-US" sz="2400" dirty="0" smtClean="0"/>
          </a:p>
          <a:p>
            <a:r>
              <a:rPr lang="en-US" sz="2400" dirty="0" smtClean="0"/>
              <a:t>We also implemented an </a:t>
            </a:r>
            <a:r>
              <a:rPr lang="en-US" sz="2400" dirty="0" err="1" smtClean="0"/>
              <a:t>eDevice</a:t>
            </a:r>
            <a:r>
              <a:rPr lang="en-US" sz="2400" dirty="0" smtClean="0"/>
              <a:t> Policy and User Agreement.</a:t>
            </a:r>
          </a:p>
          <a:p>
            <a:r>
              <a:rPr lang="en-US" sz="2400" dirty="0" smtClean="0"/>
              <a:t>The original policy was presented to the Board in April 2010;  resolution #10-053 passed the revised policy to include </a:t>
            </a:r>
            <a:r>
              <a:rPr lang="en-US" sz="2400" dirty="0" err="1" smtClean="0"/>
              <a:t>iPads</a:t>
            </a:r>
            <a:r>
              <a:rPr lang="en-US" sz="2400" dirty="0" smtClean="0"/>
              <a:t>.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 </a:t>
            </a:r>
            <a:r>
              <a:rPr lang="en-US" dirty="0" err="1" smtClean="0"/>
              <a:t>eDevice</a:t>
            </a:r>
            <a:r>
              <a:rPr lang="en-US" dirty="0" smtClean="0"/>
              <a:t>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http://www.mentorpl.org/pdfs/Electronic%20Device%20Circ%20Guidelines.pdf</a:t>
            </a:r>
            <a:endParaRPr lang="en-US" sz="2400" dirty="0" smtClean="0"/>
          </a:p>
          <a:p>
            <a:r>
              <a:rPr lang="en-US" sz="2400" dirty="0" smtClean="0"/>
              <a:t>Who can check out </a:t>
            </a:r>
            <a:r>
              <a:rPr lang="en-US" sz="2400" dirty="0" err="1" smtClean="0"/>
              <a:t>eDevices</a:t>
            </a:r>
            <a:endParaRPr lang="en-US" sz="2400" dirty="0" smtClean="0"/>
          </a:p>
          <a:p>
            <a:r>
              <a:rPr lang="en-US" sz="2400" dirty="0" smtClean="0"/>
              <a:t>Check out/check in procedures</a:t>
            </a:r>
          </a:p>
          <a:p>
            <a:r>
              <a:rPr lang="en-US" sz="2400" dirty="0" smtClean="0"/>
              <a:t>Loan periods</a:t>
            </a:r>
          </a:p>
          <a:p>
            <a:r>
              <a:rPr lang="en-US" sz="2400" dirty="0" smtClean="0"/>
              <a:t>Breakdown of costs</a:t>
            </a:r>
          </a:p>
          <a:p>
            <a:r>
              <a:rPr lang="en-US" sz="2400" dirty="0" smtClean="0"/>
              <a:t>Borrower/Staff responsibilities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http://www.mentorpl.org/pdfs/Electronic%20Device%20Circ%20Agreement.pdf</a:t>
            </a:r>
            <a:endParaRPr lang="en-US" sz="2400" dirty="0" smtClean="0"/>
          </a:p>
          <a:p>
            <a:r>
              <a:rPr lang="en-US" sz="2400" dirty="0" smtClean="0"/>
              <a:t>Verifies that the borrower is an adult</a:t>
            </a:r>
          </a:p>
          <a:p>
            <a:r>
              <a:rPr lang="en-US" sz="2400" dirty="0" smtClean="0"/>
              <a:t>Verifies that the borrower has read our Electronic Device Guidelines and User Agreement and agrees to abide by them</a:t>
            </a:r>
          </a:p>
          <a:p>
            <a:r>
              <a:rPr lang="en-US" sz="2400" dirty="0" smtClean="0"/>
              <a:t>Borrower accepts financial responsibility for the device and agrees not to tamper with 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Name</a:t>
            </a:r>
          </a:p>
          <a:p>
            <a:r>
              <a:rPr lang="en-US" sz="2400" dirty="0" smtClean="0"/>
              <a:t>Address</a:t>
            </a:r>
          </a:p>
          <a:p>
            <a:r>
              <a:rPr lang="en-US" sz="2400" dirty="0" smtClean="0"/>
              <a:t>Unique ID (drivers license, State ID)</a:t>
            </a:r>
          </a:p>
          <a:p>
            <a:r>
              <a:rPr lang="en-US" sz="2400" dirty="0" smtClean="0"/>
              <a:t>Signature</a:t>
            </a:r>
          </a:p>
          <a:p>
            <a:r>
              <a:rPr lang="en-US" sz="2400" dirty="0" smtClean="0"/>
              <a:t>MPL card number </a:t>
            </a:r>
          </a:p>
          <a:p>
            <a:r>
              <a:rPr lang="en-US" sz="2400" dirty="0" smtClean="0"/>
              <a:t>Date</a:t>
            </a:r>
          </a:p>
          <a:p>
            <a:r>
              <a:rPr lang="en-US" sz="2400" dirty="0" smtClean="0"/>
              <a:t>Staff and borrower confirmation that the device is working and that all parts are present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chose Nooks,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239000" cy="4068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Somewhat easier account maintenance</a:t>
            </a:r>
          </a:p>
          <a:p>
            <a:r>
              <a:rPr lang="en-US" sz="2400" dirty="0" smtClean="0"/>
              <a:t>Each title could be shared on up to six Nooks</a:t>
            </a:r>
          </a:p>
          <a:p>
            <a:r>
              <a:rPr lang="en-US" sz="2400" dirty="0" smtClean="0"/>
              <a:t>Nook received better reviews </a:t>
            </a:r>
          </a:p>
          <a:p>
            <a:r>
              <a:rPr lang="en-US" sz="2400" dirty="0" smtClean="0"/>
              <a:t>Partnering opportunity with the local Barnes &amp; Noble</a:t>
            </a:r>
          </a:p>
          <a:p>
            <a:r>
              <a:rPr lang="en-US" sz="2400" dirty="0" smtClean="0"/>
              <a:t>4 Nooks circulating in April 2010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quickly expanded our collection…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438400"/>
            <a:ext cx="7162800" cy="2895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 </a:t>
            </a:r>
            <a:r>
              <a:rPr lang="en-US" sz="2400" dirty="0" err="1" smtClean="0"/>
              <a:t>iPads</a:t>
            </a:r>
            <a:r>
              <a:rPr lang="en-US" sz="2400" dirty="0" smtClean="0"/>
              <a:t> in May, 2010</a:t>
            </a:r>
          </a:p>
          <a:p>
            <a:r>
              <a:rPr lang="en-US" sz="2400" dirty="0" smtClean="0"/>
              <a:t>2 additional Nooks in June, 2010</a:t>
            </a:r>
          </a:p>
          <a:p>
            <a:r>
              <a:rPr lang="en-US" sz="2400" dirty="0" smtClean="0"/>
              <a:t>6 additional Nooks in August, 2010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143000"/>
            <a:ext cx="8305800" cy="5487988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en-US" sz="2000" dirty="0" smtClean="0"/>
              <a:t>Today’s audio is streaming to your computer’s speakers or headphones.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Too loud or soft? </a:t>
            </a:r>
            <a:r>
              <a:rPr lang="en-US" sz="2000" dirty="0" smtClean="0"/>
              <a:t>Adjust volume level in the Audio broadcast box:</a:t>
            </a:r>
            <a:endParaRPr lang="en-US" sz="1900" u="sng" dirty="0" smtClean="0"/>
          </a:p>
          <a:p>
            <a:pPr marL="337740" indent="-286993">
              <a:buNone/>
            </a:pPr>
            <a:r>
              <a:rPr lang="en-US" sz="2500" dirty="0" smtClean="0">
                <a:solidFill>
                  <a:schemeClr val="bg1"/>
                </a:solidFill>
              </a:rPr>
              <a:t/>
            </a:r>
            <a:br>
              <a:rPr lang="en-US" sz="2500" dirty="0" smtClean="0">
                <a:solidFill>
                  <a:schemeClr val="bg1"/>
                </a:solidFill>
              </a:rPr>
            </a:br>
            <a:r>
              <a:rPr lang="en-US" sz="2500" dirty="0" smtClean="0">
                <a:solidFill>
                  <a:schemeClr val="bg1"/>
                </a:solidFill>
              </a:rPr>
              <a:t/>
            </a:r>
            <a:br>
              <a:rPr lang="en-US" sz="2500" dirty="0" smtClean="0">
                <a:solidFill>
                  <a:schemeClr val="bg1"/>
                </a:solidFill>
              </a:rPr>
            </a:br>
            <a:endParaRPr lang="en-US" sz="2500" dirty="0" smtClean="0">
              <a:solidFill>
                <a:schemeClr val="bg1"/>
              </a:solidFill>
            </a:endParaRPr>
          </a:p>
          <a:p>
            <a:pPr marL="337740" indent="-286993">
              <a:buNone/>
            </a:pPr>
            <a:endParaRPr lang="en-US" sz="2000" b="1" dirty="0" smtClean="0">
              <a:solidFill>
                <a:srgbClr val="006666"/>
              </a:solidFill>
            </a:endParaRPr>
          </a:p>
          <a:p>
            <a:pPr marL="337740" indent="-286993"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marL="337740" indent="-286993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Lost all sound? Hear an echo? </a:t>
            </a:r>
            <a:r>
              <a:rPr lang="en-US" sz="2000" dirty="0" smtClean="0"/>
              <a:t>At the top of the screen, go to the </a:t>
            </a:r>
            <a:r>
              <a:rPr lang="en-US" sz="2000" b="1" dirty="0" smtClean="0"/>
              <a:t>Communicate</a:t>
            </a:r>
            <a:r>
              <a:rPr lang="en-US" sz="2000" dirty="0" smtClean="0"/>
              <a:t> menu and select </a:t>
            </a:r>
            <a:r>
              <a:rPr lang="en-US" sz="2000" b="1" dirty="0" smtClean="0"/>
              <a:t>Audio Broadcast </a:t>
            </a:r>
            <a:r>
              <a:rPr lang="en-US" sz="2000" dirty="0" smtClean="0"/>
              <a:t>to refresh your connection. </a:t>
            </a:r>
          </a:p>
          <a:p>
            <a:pPr marL="337740" indent="-286993">
              <a:buNone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238750"/>
            <a:ext cx="4143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9" y="0"/>
            <a:ext cx="6989762" cy="1284288"/>
          </a:xfrm>
        </p:spPr>
        <p:txBody>
          <a:bodyPr/>
          <a:lstStyle/>
          <a:p>
            <a:r>
              <a:rPr lang="en-US" sz="3200" b="1" dirty="0" smtClean="0"/>
              <a:t>Audio Tips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57200" y="3928240"/>
            <a:ext cx="7924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1331" tIns="45666" rIns="91331" bIns="4566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6600" y="569595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438400"/>
            <a:ext cx="30861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648200" y="2971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to include downloadable media,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7086600" cy="42211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Freegal</a:t>
            </a:r>
            <a:r>
              <a:rPr lang="en-US" sz="2400" dirty="0" smtClean="0"/>
              <a:t> live in late December 2010</a:t>
            </a:r>
          </a:p>
          <a:p>
            <a:r>
              <a:rPr lang="en-US" sz="2400" dirty="0" smtClean="0"/>
              <a:t>Overdrive live on May 31, 2011</a:t>
            </a:r>
          </a:p>
        </p:txBody>
      </p:sp>
      <p:pic>
        <p:nvPicPr>
          <p:cNvPr id="6" name="Picture 5" descr="cat-computer-m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2472" y="2779776"/>
            <a:ext cx="3081528" cy="40782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laptop computers, and other devices.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7543800" cy="4144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20 laptop computers for in-house use were purchased through a technology grant from the Lake-Geauga Fund of the Cleveland Foundation in July, 2011</a:t>
            </a:r>
          </a:p>
          <a:p>
            <a:r>
              <a:rPr lang="en-US" sz="2400" dirty="0" smtClean="0"/>
              <a:t>4 iPad2s in November, 2011</a:t>
            </a:r>
          </a:p>
          <a:p>
            <a:r>
              <a:rPr lang="en-US" sz="2400" dirty="0" smtClean="0"/>
              <a:t>4 Kindle Fires in November, 2011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Devices at the MOL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57400"/>
            <a:ext cx="7498080" cy="4191000"/>
          </a:xfrm>
        </p:spPr>
        <p:txBody>
          <a:bodyPr/>
          <a:lstStyle/>
          <a:p>
            <a:r>
              <a:rPr lang="en-US" sz="2400" dirty="0" smtClean="0"/>
              <a:t>3 laptop computers transferred from MPL Main Library to MOL Branch for in-house use in January, 2012</a:t>
            </a:r>
          </a:p>
          <a:p>
            <a:r>
              <a:rPr lang="en-US" sz="2400" dirty="0" smtClean="0"/>
              <a:t>4 Nook Simple Touches for MOL Branch circulation starting in February 2012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 devices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Nooks were originally kept behind the circulation counter.</a:t>
            </a:r>
          </a:p>
          <a:p>
            <a:r>
              <a:rPr lang="en-US" sz="2400" dirty="0" smtClean="0"/>
              <a:t>As the number of devices increased, cabinets were installed behind the Computer Help Desk.</a:t>
            </a:r>
            <a:endParaRPr lang="en-US" sz="2400" dirty="0"/>
          </a:p>
        </p:txBody>
      </p:sp>
      <p:pic>
        <p:nvPicPr>
          <p:cNvPr id="4" name="Picture 3" descr="20120127075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3800" y="3352800"/>
            <a:ext cx="3860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20120127075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352800"/>
            <a:ext cx="28194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eDevice</a:t>
            </a:r>
            <a:r>
              <a:rPr lang="en-US" sz="2400" dirty="0" smtClean="0"/>
              <a:t> “kits” in hard shell cases</a:t>
            </a:r>
          </a:p>
          <a:p>
            <a:r>
              <a:rPr lang="en-US" sz="2400" dirty="0" smtClean="0"/>
              <a:t>Must be returned to the Computer Help Desk, never in the book drop!</a:t>
            </a:r>
            <a:endParaRPr lang="en-US" sz="2400" dirty="0"/>
          </a:p>
        </p:txBody>
      </p:sp>
      <p:pic>
        <p:nvPicPr>
          <p:cNvPr id="4" name="Picture 3" descr="2012012709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590800"/>
            <a:ext cx="4902200" cy="367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takes care of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Circulation - originally circulation staff, then reference staff (PSCs)</a:t>
            </a:r>
          </a:p>
          <a:p>
            <a:r>
              <a:rPr lang="en-US" sz="2400" dirty="0" smtClean="0"/>
              <a:t>Maintenance/support/troubleshooting – reference/IT staff.</a:t>
            </a:r>
          </a:p>
          <a:p>
            <a:r>
              <a:rPr lang="en-US" sz="2400" dirty="0" smtClean="0"/>
              <a:t>Account management – reference/IT staff manage accounts - Amazon, Apple, B&amp;N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Webpac</a:t>
            </a:r>
            <a:r>
              <a:rPr lang="en-US" dirty="0" smtClean="0"/>
              <a:t> - Nooks </a:t>
            </a:r>
            <a:endParaRPr lang="en-US" dirty="0"/>
          </a:p>
        </p:txBody>
      </p:sp>
      <p:pic>
        <p:nvPicPr>
          <p:cNvPr id="6" name="Content Placeholder 5" descr="noo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1763" y="1447800"/>
            <a:ext cx="6586023" cy="4800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Webpac</a:t>
            </a:r>
            <a:r>
              <a:rPr lang="en-US" dirty="0" smtClean="0"/>
              <a:t> - </a:t>
            </a:r>
            <a:r>
              <a:rPr lang="en-US" dirty="0" err="1" smtClean="0"/>
              <a:t>iPads</a:t>
            </a:r>
            <a:endParaRPr lang="en-US" dirty="0"/>
          </a:p>
        </p:txBody>
      </p:sp>
      <p:pic>
        <p:nvPicPr>
          <p:cNvPr id="4" name="Content Placeholder 3" descr="ip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905000"/>
            <a:ext cx="7499350" cy="359059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Nook content</a:t>
            </a:r>
            <a:endParaRPr lang="en-US" dirty="0"/>
          </a:p>
        </p:txBody>
      </p:sp>
      <p:pic>
        <p:nvPicPr>
          <p:cNvPr id="4" name="Content Placeholder 3" descr="nookrecor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371600"/>
            <a:ext cx="6483737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Title search results including Nook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pacif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676400"/>
            <a:ext cx="7265511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Need Help?</a:t>
            </a:r>
          </a:p>
        </p:txBody>
      </p:sp>
      <p:sp>
        <p:nvSpPr>
          <p:cNvPr id="664579" name="Rectangle 4"/>
          <p:cNvSpPr>
            <a:spLocks noChangeArrowheads="1"/>
          </p:cNvSpPr>
          <p:nvPr/>
        </p:nvSpPr>
        <p:spPr bwMode="auto">
          <a:xfrm>
            <a:off x="990600" y="13716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7740" indent="-286993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7600"/>
              </a:buClr>
            </a:pPr>
            <a:r>
              <a:rPr lang="en-US" sz="2000" dirty="0">
                <a:solidFill>
                  <a:srgbClr val="000000"/>
                </a:solidFill>
              </a:rPr>
              <a:t>Please </a:t>
            </a:r>
            <a:r>
              <a:rPr lang="en-US" sz="2000" dirty="0" smtClean="0">
                <a:solidFill>
                  <a:srgbClr val="000000"/>
                </a:solidFill>
              </a:rPr>
              <a:t>post </a:t>
            </a:r>
            <a:r>
              <a:rPr lang="en-US" sz="2000" b="1" dirty="0" smtClean="0">
                <a:solidFill>
                  <a:srgbClr val="000000"/>
                </a:solidFill>
              </a:rPr>
              <a:t>technical support questions </a:t>
            </a:r>
            <a:r>
              <a:rPr lang="en-US" sz="2000" dirty="0" smtClean="0">
                <a:solidFill>
                  <a:srgbClr val="000000"/>
                </a:solidFill>
              </a:rPr>
              <a:t>into the </a:t>
            </a:r>
            <a:r>
              <a:rPr lang="en-US" sz="2000" b="1" dirty="0" smtClean="0">
                <a:solidFill>
                  <a:srgbClr val="FF3300"/>
                </a:solidFill>
              </a:rPr>
              <a:t>Q&amp;A Panel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64584" name="Rectangle 4"/>
          <p:cNvSpPr>
            <a:spLocks noChangeArrowheads="1"/>
          </p:cNvSpPr>
          <p:nvPr/>
        </p:nvSpPr>
        <p:spPr bwMode="auto">
          <a:xfrm>
            <a:off x="5334000" y="4953001"/>
            <a:ext cx="3581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7740" indent="-286993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7600"/>
              </a:buClr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64581" name="Rectangle 4"/>
          <p:cNvSpPr>
            <a:spLocks noChangeArrowheads="1"/>
          </p:cNvSpPr>
          <p:nvPr/>
        </p:nvSpPr>
        <p:spPr bwMode="auto">
          <a:xfrm>
            <a:off x="5334001" y="4495800"/>
            <a:ext cx="37338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7740" indent="-286993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7600"/>
              </a:buClr>
            </a:pPr>
            <a:r>
              <a:rPr lang="en-US" sz="2000" b="1" dirty="0" smtClean="0">
                <a:solidFill>
                  <a:srgbClr val="FF0000"/>
                </a:solidFill>
              </a:rPr>
              <a:t>Step </a:t>
            </a:r>
            <a:r>
              <a:rPr lang="en-US" sz="2000" b="1" dirty="0">
                <a:solidFill>
                  <a:srgbClr val="FF0000"/>
                </a:solidFill>
              </a:rPr>
              <a:t>1:</a:t>
            </a:r>
            <a:r>
              <a:rPr lang="en-US" sz="2000" dirty="0">
                <a:solidFill>
                  <a:srgbClr val="000000"/>
                </a:solidFill>
              </a:rPr>
              <a:t> Type </a:t>
            </a:r>
            <a:r>
              <a:rPr lang="en-US" sz="2000" dirty="0" smtClean="0">
                <a:solidFill>
                  <a:srgbClr val="000000"/>
                </a:solidFill>
              </a:rPr>
              <a:t>the problem in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b="1" dirty="0">
                <a:solidFill>
                  <a:srgbClr val="000000"/>
                </a:solidFill>
              </a:rPr>
              <a:t>dialog box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</a:p>
          <a:p>
            <a:pPr marL="337740" indent="-286993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7600"/>
              </a:buClr>
            </a:pPr>
            <a:r>
              <a:rPr lang="en-US" sz="2000" b="1" dirty="0" smtClean="0">
                <a:solidFill>
                  <a:srgbClr val="FF0000"/>
                </a:solidFill>
              </a:rPr>
              <a:t>Step 2:</a:t>
            </a:r>
            <a:r>
              <a:rPr lang="en-US" sz="2000" dirty="0" smtClean="0">
                <a:solidFill>
                  <a:srgbClr val="000000"/>
                </a:solidFill>
              </a:rPr>
              <a:t> Click </a:t>
            </a:r>
            <a:r>
              <a:rPr lang="en-US" sz="2000" b="1" dirty="0" smtClean="0">
                <a:solidFill>
                  <a:srgbClr val="000000"/>
                </a:solidFill>
              </a:rPr>
              <a:t>Send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337740" indent="-286993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7600"/>
              </a:buClr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32861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1219200" y="4495800"/>
            <a:ext cx="3581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patrons do with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sz="2400" dirty="0" smtClean="0"/>
              <a:t>All Nooks have the same content – approximately 130 bestselling fiction and nonfiction titles.</a:t>
            </a:r>
          </a:p>
          <a:p>
            <a:r>
              <a:rPr lang="en-US" sz="2400" dirty="0" smtClean="0"/>
              <a:t>Assorted apps on the </a:t>
            </a:r>
            <a:r>
              <a:rPr lang="en-US" sz="2400" dirty="0" err="1" smtClean="0"/>
              <a:t>iPads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Assorted apps and free eBooks on the Kindles</a:t>
            </a:r>
          </a:p>
          <a:p>
            <a:r>
              <a:rPr lang="en-US" sz="2400" dirty="0" smtClean="0"/>
              <a:t>Password purchase protection</a:t>
            </a:r>
          </a:p>
          <a:p>
            <a:r>
              <a:rPr lang="en-US" sz="2400" dirty="0" err="1" smtClean="0"/>
              <a:t>iPads</a:t>
            </a:r>
            <a:r>
              <a:rPr lang="en-US" sz="2400" dirty="0" smtClean="0"/>
              <a:t> and Kindles are restored to factory settings between borrowers.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to the Electronic Device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49808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“Nook Guidelines” became “Electronic Device Guidelines” as MPL added circulating </a:t>
            </a:r>
            <a:r>
              <a:rPr lang="en-US" dirty="0" err="1" smtClean="0"/>
              <a:t>iPads</a:t>
            </a:r>
            <a:r>
              <a:rPr lang="en-US" dirty="0" smtClean="0"/>
              <a:t>, laptops, Kindle Fires, Sony </a:t>
            </a:r>
            <a:r>
              <a:rPr lang="en-US" dirty="0" err="1" smtClean="0"/>
              <a:t>eReaders</a:t>
            </a:r>
            <a:r>
              <a:rPr lang="en-US" dirty="0" smtClean="0"/>
              <a:t>, and Nook Simple Touches.</a:t>
            </a:r>
          </a:p>
          <a:p>
            <a:r>
              <a:rPr lang="en-US" dirty="0" smtClean="0"/>
              <a:t>Check in/check out procedures added</a:t>
            </a:r>
          </a:p>
          <a:p>
            <a:r>
              <a:rPr lang="en-US" dirty="0" smtClean="0"/>
              <a:t>Responsibility for </a:t>
            </a:r>
            <a:r>
              <a:rPr lang="en-US" dirty="0" err="1" smtClean="0"/>
              <a:t>eDevices</a:t>
            </a:r>
            <a:r>
              <a:rPr lang="en-US" dirty="0" smtClean="0"/>
              <a:t> shifted from circulation to the public service clerks/IT department.</a:t>
            </a:r>
          </a:p>
          <a:p>
            <a:r>
              <a:rPr lang="en-US" dirty="0" smtClean="0"/>
              <a:t>Nook and Kindle loan periods were adjusted to be consistent with books, from a two week loan with no renewal to a two week loan with up to four renewals.</a:t>
            </a:r>
          </a:p>
          <a:p>
            <a:r>
              <a:rPr lang="en-US" dirty="0" err="1" smtClean="0"/>
              <a:t>iPads</a:t>
            </a:r>
            <a:r>
              <a:rPr lang="en-US" dirty="0" smtClean="0"/>
              <a:t> began as three hour in-house loan, then a three day loan without renewal,  then a seven day loan without renewal,  now a three day loan without renewal.</a:t>
            </a:r>
          </a:p>
          <a:p>
            <a:r>
              <a:rPr lang="en-US" dirty="0" smtClean="0"/>
              <a:t>Late fees have remained the same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the User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1628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Age restriction – adult accounts only</a:t>
            </a:r>
          </a:p>
          <a:p>
            <a:r>
              <a:rPr lang="en-US" sz="2400" dirty="0" smtClean="0"/>
              <a:t>Return location moved from circulation to the computer help desk</a:t>
            </a:r>
          </a:p>
          <a:p>
            <a:r>
              <a:rPr lang="en-US" sz="2400" dirty="0" smtClean="0"/>
              <a:t>Checkout limit changed from one device per household to one device per card</a:t>
            </a:r>
          </a:p>
          <a:p>
            <a:r>
              <a:rPr lang="en-US" sz="2400" dirty="0" smtClean="0"/>
              <a:t>Laptop users do not sign a user agreement, they leave ID with public service clerk.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our policies been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sz="2400" dirty="0" smtClean="0"/>
              <a:t>Our policy and user agreement have been adjusted, no substantial changes have been made.</a:t>
            </a:r>
          </a:p>
          <a:p>
            <a:r>
              <a:rPr lang="en-US" sz="2400" dirty="0" smtClean="0"/>
              <a:t>2 Nooks have been replaced due to patron damage since April 2010.</a:t>
            </a:r>
          </a:p>
          <a:p>
            <a:r>
              <a:rPr lang="en-US" sz="2400" dirty="0" smtClean="0"/>
              <a:t>Only one device billed.</a:t>
            </a:r>
          </a:p>
          <a:p>
            <a:r>
              <a:rPr lang="en-US" sz="2400" dirty="0" smtClean="0"/>
              <a:t>Circulation has been good: Nooks – 400,  </a:t>
            </a:r>
            <a:r>
              <a:rPr lang="en-US" sz="2400" dirty="0" err="1" smtClean="0"/>
              <a:t>iPads</a:t>
            </a:r>
            <a:r>
              <a:rPr lang="en-US" sz="2400" dirty="0" smtClean="0"/>
              <a:t> – 237, Kindle Fires – 15,  Laptops at MOL – 51 since 1/11/12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533400"/>
            <a:ext cx="6858000" cy="1981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Mentor Public Library</a:t>
            </a:r>
            <a:br>
              <a:rPr lang="en-US" sz="5400" dirty="0" smtClean="0"/>
            </a:br>
            <a:r>
              <a:rPr lang="en-US" sz="5400" dirty="0" err="1" smtClean="0"/>
              <a:t>eDevice</a:t>
            </a:r>
            <a:r>
              <a:rPr lang="en-US" sz="5400" dirty="0" smtClean="0"/>
              <a:t> Policies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 smtClean="0"/>
              <a:t>David </a:t>
            </a:r>
            <a:r>
              <a:rPr lang="en-US" sz="4400" dirty="0" err="1" smtClean="0"/>
              <a:t>Newyear</a:t>
            </a:r>
            <a:endParaRPr lang="en-US" sz="4400" dirty="0" smtClean="0"/>
          </a:p>
          <a:p>
            <a:r>
              <a:rPr lang="en-US" dirty="0" smtClean="0"/>
              <a:t>Mentor Public Library</a:t>
            </a:r>
          </a:p>
          <a:p>
            <a:r>
              <a:rPr lang="en-US" dirty="0" smtClean="0"/>
              <a:t>Manager Branch Services</a:t>
            </a:r>
          </a:p>
          <a:p>
            <a:r>
              <a:rPr lang="en-US" dirty="0" smtClean="0"/>
              <a:t>MOL Branch Library</a:t>
            </a:r>
          </a:p>
          <a:p>
            <a:r>
              <a:rPr lang="en-US" dirty="0" smtClean="0">
                <a:hlinkClick r:id="rId2"/>
              </a:rPr>
              <a:t>david.newyear@mentorpl.org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www.mentorpl.org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petersoj\AppData\Local\Microsoft\Windows\Temporary Internet Files\Content.IE5\3AZA0KBU\MC90043379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1513" y="339725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5715000" cy="32013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Developing &amp; Maintaining </a:t>
            </a:r>
            <a:r>
              <a:rPr lang="en-US" sz="3600" dirty="0" err="1" smtClean="0"/>
              <a:t>eReader</a:t>
            </a:r>
            <a:r>
              <a:rPr lang="en-US" sz="3600" dirty="0" smtClean="0"/>
              <a:t> Policies and Procedures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477529"/>
            <a:ext cx="3048000" cy="1199704"/>
          </a:xfrm>
        </p:spPr>
        <p:txBody>
          <a:bodyPr>
            <a:noAutofit/>
          </a:bodyPr>
          <a:lstStyle/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Ming Heraty</a:t>
            </a: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Manager, Reference &amp; Advisory Services</a:t>
            </a: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Arlington Heights Memorial Library</a:t>
            </a: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Arlington Heights, IL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152400"/>
            <a:ext cx="2162175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0508" y="5715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prstClr val="black"/>
                </a:solidFill>
              </a:rPr>
              <a:t>WebJunction</a:t>
            </a:r>
            <a:r>
              <a:rPr lang="en-US" sz="1100" dirty="0">
                <a:solidFill>
                  <a:prstClr val="black"/>
                </a:solidFill>
              </a:rPr>
              <a:t> Webinar</a:t>
            </a:r>
          </a:p>
          <a:p>
            <a:r>
              <a:rPr lang="en-US" sz="1100" dirty="0">
                <a:solidFill>
                  <a:prstClr val="black"/>
                </a:solidFill>
              </a:rPr>
              <a:t>January 31, 2012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6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Who, What, Where and Why</a:t>
            </a:r>
          </a:p>
          <a:p>
            <a:pPr lvl="1"/>
            <a:endParaRPr lang="en-US" dirty="0" smtClean="0"/>
          </a:p>
          <a:p>
            <a:pPr lvl="1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Who can checkout?</a:t>
            </a:r>
          </a:p>
          <a:p>
            <a:pPr lvl="1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What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</a:rPr>
              <a:t>eReaders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 to get?</a:t>
            </a:r>
          </a:p>
          <a:p>
            <a:pPr lvl="1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Where will they be kept?</a:t>
            </a:r>
          </a:p>
          <a:p>
            <a:pPr lvl="1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Why have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</a:rPr>
              <a:t>eReaders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9105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Allows users to try out the technology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Supports eBooks</a:t>
            </a:r>
          </a:p>
          <a:p>
            <a:endParaRPr lang="en-US" dirty="0" smtClean="0"/>
          </a:p>
          <a:p>
            <a:r>
              <a:rPr lang="en-US" dirty="0" smtClean="0"/>
              <a:t>Supports </a:t>
            </a:r>
            <a:r>
              <a:rPr lang="en-US" dirty="0"/>
              <a:t>l</a:t>
            </a:r>
            <a:r>
              <a:rPr lang="en-US" dirty="0" smtClean="0"/>
              <a:t>ocal authors</a:t>
            </a:r>
          </a:p>
          <a:p>
            <a:endParaRPr lang="en-US" dirty="0" smtClean="0"/>
          </a:p>
          <a:p>
            <a:r>
              <a:rPr lang="en-US" dirty="0" smtClean="0"/>
              <a:t>Allows the purchase of eBook titles in a format not available via </a:t>
            </a:r>
            <a:r>
              <a:rPr lang="en-US" dirty="0" err="1" smtClean="0"/>
              <a:t>OverDrive</a:t>
            </a:r>
            <a:r>
              <a:rPr lang="en-US" dirty="0" smtClean="0"/>
              <a:t> or other Library vendors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</a:t>
            </a:r>
            <a:r>
              <a:rPr lang="en-US" dirty="0" err="1" smtClean="0"/>
              <a:t>eReaders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7926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Addressing Administration and Board concerns</a:t>
            </a:r>
          </a:p>
          <a:p>
            <a:pPr lvl="1"/>
            <a:r>
              <a:rPr lang="en-US" dirty="0" smtClean="0"/>
              <a:t>Should we be doing this</a:t>
            </a:r>
          </a:p>
          <a:p>
            <a:pPr lvl="1"/>
            <a:r>
              <a:rPr lang="en-US" dirty="0" smtClean="0"/>
              <a:t>Security, Security, Security</a:t>
            </a:r>
          </a:p>
          <a:p>
            <a:pPr lvl="1"/>
            <a:r>
              <a:rPr lang="en-US" dirty="0" smtClean="0"/>
              <a:t>Setting up a Workgroup to develop a report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The MONEY!</a:t>
            </a:r>
          </a:p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en-US" dirty="0" smtClean="0"/>
              <a:t>	</a:t>
            </a:r>
            <a:r>
              <a:rPr lang="en-US" dirty="0"/>
              <a:t>Friends of the Library Request (approx. $5000)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Vendor Permission</a:t>
            </a:r>
          </a:p>
          <a:p>
            <a:pPr marL="393192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the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9325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staff?</a:t>
            </a:r>
          </a:p>
          <a:p>
            <a:endParaRPr lang="en-US" dirty="0"/>
          </a:p>
          <a:p>
            <a:r>
              <a:rPr lang="en-US" dirty="0" smtClean="0"/>
              <a:t>Training, Training, Training</a:t>
            </a:r>
          </a:p>
          <a:p>
            <a:r>
              <a:rPr lang="en-US" dirty="0" smtClean="0"/>
              <a:t>Allow staff to have </a:t>
            </a:r>
            <a:r>
              <a:rPr lang="en-US" dirty="0" err="1" smtClean="0"/>
              <a:t>eReaders</a:t>
            </a:r>
            <a:r>
              <a:rPr lang="en-US" dirty="0" smtClean="0"/>
              <a:t> first</a:t>
            </a:r>
          </a:p>
          <a:p>
            <a:r>
              <a:rPr lang="en-US" dirty="0" smtClean="0"/>
              <a:t>Agenda item for every staff meeting</a:t>
            </a:r>
          </a:p>
          <a:p>
            <a:r>
              <a:rPr lang="en-US" dirty="0" smtClean="0"/>
              <a:t>Make it an appraisal goal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Now Admin is on Board . . 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1524000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01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71366"/>
            <a:ext cx="8458200" cy="1015554"/>
          </a:xfrm>
          <a:prstGeom prst="rect">
            <a:avLst/>
          </a:prstGeom>
        </p:spPr>
        <p:txBody>
          <a:bodyPr wrap="square" lIns="91331" tIns="45666" rIns="91331" bIns="4566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Use </a:t>
            </a:r>
            <a:r>
              <a:rPr lang="en-US" sz="2000" b="1" dirty="0" smtClean="0">
                <a:solidFill>
                  <a:srgbClr val="000000"/>
                </a:solidFill>
              </a:rPr>
              <a:t>Chat</a:t>
            </a:r>
            <a:r>
              <a:rPr lang="en-US" sz="2000" dirty="0" smtClean="0">
                <a:solidFill>
                  <a:srgbClr val="000000"/>
                </a:solidFill>
              </a:rPr>
              <a:t> to talk with attendees and presenters about the topic.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Do not post technical questions to Chat.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6" rIns="91331" bIns="45666" numCol="1" anchor="ctr" anchorCtr="0" compatLnSpc="1">
            <a:prstTxWarp prst="textNoShape">
              <a:avLst/>
            </a:prstTxWarp>
          </a:bodyPr>
          <a:lstStyle/>
          <a:p>
            <a:pPr defTabSz="91332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Chat Etiquette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324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</a:rPr>
              <a:t>And if you’re tweeting, use this </a:t>
            </a:r>
            <a:r>
              <a:rPr lang="en-US" dirty="0" err="1" smtClean="0">
                <a:solidFill>
                  <a:srgbClr val="008080"/>
                </a:solidFill>
              </a:rPr>
              <a:t>hashtag</a:t>
            </a:r>
            <a:r>
              <a:rPr lang="en-US" dirty="0" smtClean="0">
                <a:solidFill>
                  <a:srgbClr val="008080"/>
                </a:solidFill>
              </a:rPr>
              <a:t>: </a:t>
            </a:r>
            <a:r>
              <a:rPr lang="en-US" b="1" dirty="0" smtClean="0">
                <a:solidFill>
                  <a:srgbClr val="008080"/>
                </a:solidFill>
              </a:rPr>
              <a:t>#</a:t>
            </a:r>
            <a:r>
              <a:rPr lang="en-US" b="1" dirty="0" err="1" smtClean="0">
                <a:solidFill>
                  <a:srgbClr val="008080"/>
                </a:solidFill>
              </a:rPr>
              <a:t>libedevice</a:t>
            </a:r>
            <a:endParaRPr lang="en-US" b="1" dirty="0" smtClean="0">
              <a:solidFill>
                <a:srgbClr val="008080"/>
              </a:solidFill>
            </a:endParaRPr>
          </a:p>
          <a:p>
            <a:endParaRPr lang="en-US" dirty="0">
              <a:solidFill>
                <a:srgbClr val="00808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43200"/>
            <a:ext cx="32956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Kindles</a:t>
            </a:r>
          </a:p>
          <a:p>
            <a:pPr lvl="1"/>
            <a:r>
              <a:rPr lang="en-US" dirty="0" smtClean="0"/>
              <a:t>Initially purchased 10 devices w/10 titles</a:t>
            </a:r>
          </a:p>
          <a:p>
            <a:pPr lvl="1"/>
            <a:r>
              <a:rPr lang="en-US" dirty="0" smtClean="0"/>
              <a:t>Within 6 months added 10 more</a:t>
            </a:r>
          </a:p>
          <a:p>
            <a:pPr lvl="1"/>
            <a:r>
              <a:rPr lang="en-US" dirty="0" smtClean="0"/>
              <a:t>2011 added three specialty Kindles</a:t>
            </a:r>
          </a:p>
          <a:p>
            <a:r>
              <a:rPr lang="en-US" dirty="0" smtClean="0"/>
              <a:t>Nooks</a:t>
            </a:r>
          </a:p>
          <a:p>
            <a:pPr lvl="1"/>
            <a:r>
              <a:rPr lang="en-US" dirty="0" smtClean="0"/>
              <a:t>The next year purchased 10 Nooks</a:t>
            </a:r>
          </a:p>
          <a:p>
            <a:pPr lvl="1"/>
            <a:r>
              <a:rPr lang="en-US" dirty="0" smtClean="0"/>
              <a:t>2011 Added 10 </a:t>
            </a:r>
            <a:r>
              <a:rPr lang="en-US" dirty="0" err="1" smtClean="0"/>
              <a:t>NookColors</a:t>
            </a:r>
            <a:r>
              <a:rPr lang="en-US" dirty="0" smtClean="0"/>
              <a:t> for Children’s Dept.</a:t>
            </a:r>
          </a:p>
          <a:p>
            <a:r>
              <a:rPr lang="en-US" dirty="0" smtClean="0"/>
              <a:t>Sony Readers</a:t>
            </a:r>
          </a:p>
          <a:p>
            <a:pPr lvl="1"/>
            <a:r>
              <a:rPr lang="en-US" dirty="0" smtClean="0"/>
              <a:t>Purchased 10 at same time as Nooks</a:t>
            </a:r>
          </a:p>
          <a:p>
            <a:r>
              <a:rPr lang="en-US" dirty="0" smtClean="0"/>
              <a:t>Reference Devices</a:t>
            </a:r>
          </a:p>
          <a:p>
            <a:pPr lvl="1"/>
            <a:r>
              <a:rPr lang="en-US" dirty="0" smtClean="0"/>
              <a:t>Kindle, Kindle Fire, Nook, Nook Tablet, </a:t>
            </a:r>
            <a:r>
              <a:rPr lang="en-US" dirty="0" err="1" smtClean="0"/>
              <a:t>iPad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eReaders</a:t>
            </a:r>
            <a:r>
              <a:rPr lang="en-US" dirty="0" smtClean="0"/>
              <a:t> to 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2756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23 Kindles</a:t>
            </a:r>
          </a:p>
          <a:p>
            <a:r>
              <a:rPr lang="en-US" dirty="0" smtClean="0"/>
              <a:t>10 Nooks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NookColors</a:t>
            </a:r>
            <a:endParaRPr lang="en-US" dirty="0" smtClean="0"/>
          </a:p>
          <a:p>
            <a:r>
              <a:rPr lang="en-US" dirty="0" smtClean="0"/>
              <a:t>10 Sony Readers</a:t>
            </a:r>
          </a:p>
          <a:p>
            <a:endParaRPr lang="en-US" dirty="0"/>
          </a:p>
          <a:p>
            <a:r>
              <a:rPr lang="en-US" dirty="0" smtClean="0"/>
              <a:t>On the Horizon</a:t>
            </a:r>
          </a:p>
          <a:p>
            <a:pPr lvl="1"/>
            <a:r>
              <a:rPr lang="en-US" dirty="0" err="1" smtClean="0"/>
              <a:t>iPads</a:t>
            </a:r>
            <a:endParaRPr lang="en-US" dirty="0" smtClean="0"/>
          </a:p>
          <a:p>
            <a:pPr lvl="1"/>
            <a:r>
              <a:rPr lang="en-US" dirty="0" err="1" smtClean="0"/>
              <a:t>KindleFires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AHML Circulating </a:t>
            </a:r>
            <a:r>
              <a:rPr lang="en-US" dirty="0" err="1" smtClean="0"/>
              <a:t>eReaders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4797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10" dirty="0">
                <a:latin typeface="Calibri" pitchFamily="34" charset="0"/>
              </a:rPr>
              <a:t>AHML resident cardholders</a:t>
            </a:r>
          </a:p>
          <a:p>
            <a:r>
              <a:rPr lang="en-US" sz="3610" dirty="0">
                <a:latin typeface="Calibri" pitchFamily="34" charset="0"/>
              </a:rPr>
              <a:t>Any cardholder 12 years and up</a:t>
            </a:r>
          </a:p>
          <a:p>
            <a:r>
              <a:rPr lang="en-US" sz="3610" dirty="0" err="1">
                <a:latin typeface="Calibri" pitchFamily="34" charset="0"/>
              </a:rPr>
              <a:t>Reservable</a:t>
            </a:r>
            <a:endParaRPr lang="en-US" sz="3610" dirty="0">
              <a:latin typeface="Calibri" pitchFamily="34" charset="0"/>
            </a:endParaRPr>
          </a:p>
          <a:p>
            <a:r>
              <a:rPr lang="en-US" sz="3610" dirty="0">
                <a:latin typeface="Calibri" pitchFamily="34" charset="0"/>
              </a:rPr>
              <a:t>Two week </a:t>
            </a:r>
            <a:r>
              <a:rPr lang="en-US" sz="3610" dirty="0" smtClean="0">
                <a:latin typeface="Calibri" pitchFamily="34" charset="0"/>
              </a:rPr>
              <a:t>checkout</a:t>
            </a:r>
          </a:p>
          <a:p>
            <a:r>
              <a:rPr lang="en-US" sz="3610" dirty="0" smtClean="0">
                <a:latin typeface="Calibri" pitchFamily="34" charset="0"/>
              </a:rPr>
              <a:t>Renewable</a:t>
            </a:r>
            <a:endParaRPr lang="en-US" sz="3610" dirty="0">
              <a:latin typeface="Calibri" pitchFamily="34" charset="0"/>
            </a:endParaRPr>
          </a:p>
          <a:p>
            <a:r>
              <a:rPr lang="en-US" sz="3610" dirty="0">
                <a:latin typeface="Calibri" pitchFamily="34" charset="0"/>
              </a:rPr>
              <a:t>$1.00 a day fine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User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3608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they live in your Library</a:t>
            </a:r>
          </a:p>
          <a:p>
            <a:pPr lvl="1"/>
            <a:r>
              <a:rPr lang="en-US" dirty="0" smtClean="0"/>
              <a:t>Shelving --so the public can find them</a:t>
            </a:r>
          </a:p>
          <a:p>
            <a:pPr lvl="1"/>
            <a:r>
              <a:rPr lang="en-US" dirty="0" smtClean="0"/>
              <a:t>Security</a:t>
            </a:r>
          </a:p>
          <a:p>
            <a:pPr lvl="2"/>
            <a:r>
              <a:rPr lang="en-US" dirty="0" smtClean="0"/>
              <a:t>We separate the </a:t>
            </a:r>
            <a:r>
              <a:rPr lang="en-US" dirty="0" err="1" smtClean="0"/>
              <a:t>eReader</a:t>
            </a:r>
            <a:r>
              <a:rPr lang="en-US" dirty="0" smtClean="0"/>
              <a:t> from the case</a:t>
            </a:r>
          </a:p>
          <a:p>
            <a:pPr lvl="2"/>
            <a:r>
              <a:rPr lang="en-US" dirty="0" smtClean="0"/>
              <a:t>Case goes out to the public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Location when they are being reviewed</a:t>
            </a:r>
          </a:p>
          <a:p>
            <a:pPr lvl="1"/>
            <a:r>
              <a:rPr lang="en-US" dirty="0" smtClean="0"/>
              <a:t>Office?</a:t>
            </a:r>
          </a:p>
          <a:p>
            <a:pPr lvl="1"/>
            <a:r>
              <a:rPr lang="en-US" dirty="0" smtClean="0"/>
              <a:t>Behind Circulation?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keep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1041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Shelving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xmlns="" val="1272365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84499" y="4081462"/>
            <a:ext cx="914400" cy="790575"/>
          </a:xfrm>
          <a:prstGeom prst="flowChartProcess">
            <a:avLst/>
          </a:prstGeom>
          <a:solidFill>
            <a:srgbClr val="FFF2B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45720" tIns="45720" rIns="45720" bIns="4572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Collection </a:t>
            </a:r>
            <a:r>
              <a:rPr lang="en-US" sz="900" dirty="0" err="1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Mgmt</a:t>
            </a:r>
            <a:endParaRPr lang="en-US" sz="900" dirty="0" smtClean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endParaRPr lang="en-US" sz="900" dirty="0" smtClean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Choose Title</a:t>
            </a: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467600" y="2835391"/>
            <a:ext cx="1285875" cy="600075"/>
          </a:xfrm>
          <a:prstGeom prst="flowChartPredefinedProcess">
            <a:avLst/>
          </a:prstGeom>
          <a:solidFill>
            <a:srgbClr val="D5EBD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Patron takes case to Checkout for </a:t>
            </a:r>
            <a:r>
              <a:rPr lang="en-US" sz="900" dirty="0" err="1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eReader</a:t>
            </a: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47043" y="3415598"/>
            <a:ext cx="847725" cy="914399"/>
          </a:xfrm>
          <a:prstGeom prst="flowChartProcess">
            <a:avLst/>
          </a:prstGeom>
          <a:solidFill>
            <a:srgbClr val="FFF2B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Tech Services</a:t>
            </a: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(Acquisitions)</a:t>
            </a: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Acquire Title</a:t>
            </a: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267200" y="3415598"/>
            <a:ext cx="1123950" cy="757238"/>
          </a:xfrm>
          <a:prstGeom prst="flowChartProcess">
            <a:avLst/>
          </a:prstGeom>
          <a:solidFill>
            <a:srgbClr val="FFF2B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Advisory Clerk</a:t>
            </a: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Download to </a:t>
            </a:r>
            <a:r>
              <a:rPr lang="en-US" sz="900" dirty="0" err="1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eReader</a:t>
            </a: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743200" y="3749042"/>
            <a:ext cx="1219200" cy="1171575"/>
          </a:xfrm>
          <a:prstGeom prst="flowChartDecision">
            <a:avLst/>
          </a:prstGeom>
          <a:solidFill>
            <a:srgbClr val="CEE1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Tech Services</a:t>
            </a: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Catalog Title</a:t>
            </a: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943600" y="2286000"/>
            <a:ext cx="1123950" cy="1588036"/>
          </a:xfrm>
          <a:prstGeom prst="flowChartProcess">
            <a:avLst/>
          </a:prstGeom>
          <a:solidFill>
            <a:srgbClr val="FFF2B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Circulation</a:t>
            </a: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Separate </a:t>
            </a:r>
            <a:r>
              <a:rPr lang="en-US" sz="900" dirty="0" err="1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eReader</a:t>
            </a: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from case</a:t>
            </a:r>
          </a:p>
          <a:p>
            <a:pPr algn="ctr">
              <a:defRPr sz="1000"/>
            </a:pPr>
            <a:endParaRPr lang="en-US" sz="900" dirty="0" smtClean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Case goes out to public</a:t>
            </a:r>
          </a:p>
          <a:p>
            <a:pPr algn="ctr">
              <a:defRPr sz="1000"/>
            </a:pPr>
            <a:endParaRPr lang="en-US" sz="900" dirty="0" smtClean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err="1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eReader</a:t>
            </a: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kept behind Checkout</a:t>
            </a: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cxnSp>
        <p:nvCxnSpPr>
          <p:cNvPr id="12" name="AutoShape 10"/>
          <p:cNvCxnSpPr>
            <a:cxnSpLocks noChangeShapeType="1"/>
            <a:stCxn id="4" idx="3"/>
            <a:endCxn id="7" idx="1"/>
          </p:cNvCxnSpPr>
          <p:nvPr/>
        </p:nvCxnSpPr>
        <p:spPr bwMode="auto">
          <a:xfrm flipV="1">
            <a:off x="998899" y="3872798"/>
            <a:ext cx="448144" cy="60395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4" name="AutoShape 12"/>
          <p:cNvCxnSpPr>
            <a:cxnSpLocks noChangeShapeType="1"/>
            <a:stCxn id="7" idx="3"/>
            <a:endCxn id="10" idx="1"/>
          </p:cNvCxnSpPr>
          <p:nvPr/>
        </p:nvCxnSpPr>
        <p:spPr bwMode="auto">
          <a:xfrm>
            <a:off x="2294768" y="3872798"/>
            <a:ext cx="448432" cy="46203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" name="AutoShape 14"/>
          <p:cNvCxnSpPr>
            <a:cxnSpLocks noChangeShapeType="1"/>
            <a:stCxn id="10" idx="3"/>
            <a:endCxn id="9" idx="1"/>
          </p:cNvCxnSpPr>
          <p:nvPr/>
        </p:nvCxnSpPr>
        <p:spPr bwMode="auto">
          <a:xfrm flipV="1">
            <a:off x="3962400" y="3794217"/>
            <a:ext cx="304800" cy="54061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" name="AutoShape 15"/>
          <p:cNvCxnSpPr>
            <a:cxnSpLocks noChangeShapeType="1"/>
            <a:stCxn id="9" idx="3"/>
            <a:endCxn id="11" idx="1"/>
          </p:cNvCxnSpPr>
          <p:nvPr/>
        </p:nvCxnSpPr>
        <p:spPr bwMode="auto">
          <a:xfrm flipV="1">
            <a:off x="5391150" y="3080018"/>
            <a:ext cx="552450" cy="71419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" name="AutoShape 16"/>
          <p:cNvCxnSpPr>
            <a:cxnSpLocks noChangeShapeType="1"/>
            <a:stCxn id="11" idx="3"/>
            <a:endCxn id="5" idx="1"/>
          </p:cNvCxnSpPr>
          <p:nvPr/>
        </p:nvCxnSpPr>
        <p:spPr bwMode="auto">
          <a:xfrm>
            <a:off x="7067550" y="3080018"/>
            <a:ext cx="400050" cy="5541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</a:t>
            </a:r>
            <a:r>
              <a:rPr lang="en-US" dirty="0" err="1" smtClean="0"/>
              <a:t>eReader</a:t>
            </a:r>
            <a:r>
              <a:rPr lang="en-US" dirty="0" smtClean="0"/>
              <a:t> Processes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8046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ordering titles to user</a:t>
            </a:r>
          </a:p>
          <a:p>
            <a:pPr lvl="1"/>
            <a:r>
              <a:rPr lang="en-US" dirty="0" smtClean="0"/>
              <a:t>Don’t re-invent the wheel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6606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7724775" y="4374356"/>
            <a:ext cx="914400" cy="1124636"/>
          </a:xfrm>
          <a:prstGeom prst="flowChartProcess">
            <a:avLst/>
          </a:prstGeom>
          <a:solidFill>
            <a:srgbClr val="FFF2B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45720" tIns="45720" rIns="45720" bIns="4572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Collection </a:t>
            </a:r>
            <a:r>
              <a:rPr lang="en-US" sz="900" dirty="0" err="1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Mgmt</a:t>
            </a:r>
            <a:endParaRPr lang="en-US" sz="900" dirty="0" smtClean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endParaRPr lang="en-US" sz="900" dirty="0" smtClean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err="1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Shelvers</a:t>
            </a: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put case on Just Arrived shelves</a:t>
            </a: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91842" y="3972460"/>
            <a:ext cx="1285875" cy="600075"/>
          </a:xfrm>
          <a:prstGeom prst="flowChartPredefinedProcess">
            <a:avLst/>
          </a:prstGeom>
          <a:solidFill>
            <a:srgbClr val="D5EBD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Patron returns </a:t>
            </a:r>
            <a:r>
              <a:rPr lang="en-US" sz="900" dirty="0" err="1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eReader</a:t>
            </a:r>
            <a:endParaRPr lang="en-US" sz="900" dirty="0" smtClean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Book drop okay?</a:t>
            </a: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334000" y="2608820"/>
            <a:ext cx="1088377" cy="1904473"/>
          </a:xfrm>
          <a:prstGeom prst="flowChartProcess">
            <a:avLst/>
          </a:prstGeom>
          <a:solidFill>
            <a:srgbClr val="FFF2B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Circulation</a:t>
            </a: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Checks in item</a:t>
            </a: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(removes from Review File)</a:t>
            </a: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Checks for holds</a:t>
            </a: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Separates </a:t>
            </a:r>
            <a:r>
              <a:rPr lang="en-US" sz="900" dirty="0" err="1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eReader</a:t>
            </a: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from case</a:t>
            </a: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Puts case on cart to be shelved</a:t>
            </a: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445134" y="3714215"/>
            <a:ext cx="1123950" cy="1450716"/>
          </a:xfrm>
          <a:prstGeom prst="flowChartProcess">
            <a:avLst/>
          </a:prstGeom>
          <a:solidFill>
            <a:srgbClr val="FFF2B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Advisory Clerk</a:t>
            </a: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Picks up </a:t>
            </a:r>
            <a:r>
              <a:rPr lang="en-US" sz="900" dirty="0" err="1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eReaders</a:t>
            </a:r>
            <a:endParaRPr lang="en-US" sz="900" dirty="0" smtClean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Charges batteries</a:t>
            </a: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Checks for anomalies</a:t>
            </a: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Returns item to Circulation</a:t>
            </a: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764833" y="2286000"/>
            <a:ext cx="1123950" cy="1986498"/>
          </a:xfrm>
          <a:prstGeom prst="flowChartProcess">
            <a:avLst/>
          </a:prstGeom>
          <a:solidFill>
            <a:srgbClr val="FFF2B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Circulation</a:t>
            </a: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Checks in item</a:t>
            </a: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Immediately checks it out to Review File</a:t>
            </a:r>
          </a:p>
          <a:p>
            <a:pPr algn="ctr">
              <a:defRPr sz="1000"/>
            </a:pP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(Review File 48 hour turnaround)</a:t>
            </a:r>
          </a:p>
          <a:p>
            <a:pPr algn="ctr">
              <a:defRPr sz="1000"/>
            </a:pPr>
            <a:endParaRPr lang="en-US" sz="900" dirty="0" smtClean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defRPr sz="1000"/>
            </a:pPr>
            <a:r>
              <a:rPr lang="en-US" sz="900" dirty="0" err="1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eReader</a:t>
            </a:r>
            <a:r>
              <a:rPr lang="en-US" sz="900" dirty="0" smtClean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put on special shelves for Review behind Circulation</a:t>
            </a:r>
            <a:endParaRPr lang="en-US" sz="9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cxnSp>
        <p:nvCxnSpPr>
          <p:cNvPr id="12" name="AutoShape 10"/>
          <p:cNvCxnSpPr>
            <a:cxnSpLocks noChangeShapeType="1"/>
          </p:cNvCxnSpPr>
          <p:nvPr/>
        </p:nvCxnSpPr>
        <p:spPr bwMode="auto">
          <a:xfrm flipV="1">
            <a:off x="4569084" y="3815030"/>
            <a:ext cx="764916" cy="53843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4" name="AutoShape 12"/>
          <p:cNvCxnSpPr>
            <a:cxnSpLocks noChangeShapeType="1"/>
            <a:stCxn id="7" idx="3"/>
            <a:endCxn id="4" idx="0"/>
          </p:cNvCxnSpPr>
          <p:nvPr/>
        </p:nvCxnSpPr>
        <p:spPr bwMode="auto">
          <a:xfrm>
            <a:off x="6422377" y="3561057"/>
            <a:ext cx="1759598" cy="813299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" name="AutoShape 14"/>
          <p:cNvCxnSpPr>
            <a:cxnSpLocks noChangeShapeType="1"/>
            <a:endCxn id="9" idx="0"/>
          </p:cNvCxnSpPr>
          <p:nvPr/>
        </p:nvCxnSpPr>
        <p:spPr bwMode="auto">
          <a:xfrm>
            <a:off x="2888784" y="3429000"/>
            <a:ext cx="1118325" cy="28521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" name="AutoShape 16"/>
          <p:cNvCxnSpPr>
            <a:cxnSpLocks noChangeShapeType="1"/>
            <a:stCxn id="5" idx="0"/>
          </p:cNvCxnSpPr>
          <p:nvPr/>
        </p:nvCxnSpPr>
        <p:spPr bwMode="auto">
          <a:xfrm flipV="1">
            <a:off x="734780" y="3657600"/>
            <a:ext cx="1030054" cy="3148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</a:t>
            </a:r>
            <a:r>
              <a:rPr lang="en-US" dirty="0" err="1" smtClean="0"/>
              <a:t>eReader</a:t>
            </a:r>
            <a:r>
              <a:rPr lang="en-US" dirty="0" smtClean="0"/>
              <a:t> Processes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766" y="1295400"/>
            <a:ext cx="8229600" cy="804672"/>
          </a:xfrm>
        </p:spPr>
        <p:txBody>
          <a:bodyPr/>
          <a:lstStyle/>
          <a:p>
            <a:r>
              <a:rPr lang="en-US" dirty="0" smtClean="0"/>
              <a:t>User returns </a:t>
            </a:r>
            <a:r>
              <a:rPr lang="en-US" dirty="0" err="1" smtClean="0"/>
              <a:t>eReader</a:t>
            </a:r>
            <a:r>
              <a:rPr lang="en-US" dirty="0" smtClean="0"/>
              <a:t> to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13524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download from your eBook collection</a:t>
            </a:r>
          </a:p>
          <a:p>
            <a:pPr lvl="1"/>
            <a:r>
              <a:rPr lang="en-US" dirty="0" smtClean="0"/>
              <a:t>Developing instructions for de-registered devices</a:t>
            </a:r>
          </a:p>
          <a:p>
            <a:endParaRPr lang="en-US" dirty="0"/>
          </a:p>
          <a:p>
            <a:r>
              <a:rPr lang="en-US" dirty="0" smtClean="0"/>
              <a:t>Adding titles that are only available in eBook</a:t>
            </a:r>
          </a:p>
          <a:p>
            <a:endParaRPr lang="en-US" dirty="0"/>
          </a:p>
          <a:p>
            <a:r>
              <a:rPr lang="en-US" dirty="0" smtClean="0"/>
              <a:t>Local self-publishers, romance and novellas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your </a:t>
            </a:r>
            <a:r>
              <a:rPr lang="en-US" dirty="0" err="1" smtClean="0"/>
              <a:t>eReaders</a:t>
            </a:r>
            <a:r>
              <a:rPr lang="en-US" dirty="0" smtClean="0"/>
              <a:t>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2260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Identify Staff Member as point person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Heavy initial work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Less involvement as time goes on—usually troubleshooting</a:t>
            </a:r>
          </a:p>
          <a:p>
            <a:r>
              <a:rPr lang="en-US" sz="2800" dirty="0" smtClean="0">
                <a:latin typeface="Calibri" pitchFamily="34" charset="0"/>
              </a:rPr>
              <a:t>Set Up email and vendor accounts</a:t>
            </a:r>
          </a:p>
          <a:p>
            <a:pPr lvl="1"/>
            <a:r>
              <a:rPr lang="en-US" sz="2400" dirty="0">
                <a:latin typeface="Calibri" pitchFamily="34" charset="0"/>
              </a:rPr>
              <a:t>Kindles have Amazon accounts</a:t>
            </a:r>
          </a:p>
          <a:p>
            <a:pPr lvl="1"/>
            <a:r>
              <a:rPr lang="en-US" sz="2400" dirty="0">
                <a:latin typeface="Calibri" pitchFamily="34" charset="0"/>
              </a:rPr>
              <a:t>Nooks have Barnes &amp; Noble accounts</a:t>
            </a:r>
          </a:p>
          <a:p>
            <a:pPr lvl="1"/>
            <a:r>
              <a:rPr lang="en-US" sz="2400" dirty="0">
                <a:latin typeface="Calibri" pitchFamily="34" charset="0"/>
              </a:rPr>
              <a:t>Sony Readers have </a:t>
            </a:r>
            <a:r>
              <a:rPr lang="en-US" sz="2400" dirty="0" err="1">
                <a:latin typeface="Calibri" pitchFamily="34" charset="0"/>
              </a:rPr>
              <a:t>SonyStyle</a:t>
            </a:r>
            <a:r>
              <a:rPr lang="en-US" sz="2400" dirty="0">
                <a:latin typeface="Calibri" pitchFamily="34" charset="0"/>
              </a:rPr>
              <a:t> accounts</a:t>
            </a:r>
          </a:p>
          <a:p>
            <a:r>
              <a:rPr lang="en-US" sz="2800" dirty="0" smtClean="0">
                <a:latin typeface="Calibri" pitchFamily="34" charset="0"/>
              </a:rPr>
              <a:t>Set Up </a:t>
            </a:r>
            <a:r>
              <a:rPr lang="en-US" sz="2800" dirty="0" err="1" smtClean="0">
                <a:latin typeface="Calibri" pitchFamily="34" charset="0"/>
              </a:rPr>
              <a:t>eReaders</a:t>
            </a:r>
            <a:endParaRPr lang="en-US" sz="2800" dirty="0" smtClean="0">
              <a:latin typeface="Calibri" pitchFamily="34" charset="0"/>
            </a:endParaRPr>
          </a:p>
          <a:p>
            <a:pPr lvl="1"/>
            <a:r>
              <a:rPr lang="en-US" sz="2400" dirty="0" smtClean="0">
                <a:latin typeface="Calibri" pitchFamily="34" charset="0"/>
              </a:rPr>
              <a:t>Register the </a:t>
            </a:r>
            <a:r>
              <a:rPr lang="en-US" sz="2400" dirty="0" err="1" smtClean="0">
                <a:latin typeface="Calibri" pitchFamily="34" charset="0"/>
              </a:rPr>
              <a:t>eReader</a:t>
            </a:r>
            <a:r>
              <a:rPr lang="en-US" sz="2400" dirty="0" smtClean="0">
                <a:latin typeface="Calibri" pitchFamily="34" charset="0"/>
              </a:rPr>
              <a:t> to the email and vendor account</a:t>
            </a:r>
          </a:p>
          <a:p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</a:t>
            </a:r>
            <a:r>
              <a:rPr lang="en-US" dirty="0" err="1" smtClean="0"/>
              <a:t>eReaders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0431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adults had to sign a permission slip</a:t>
            </a:r>
          </a:p>
          <a:p>
            <a:endParaRPr lang="en-US" dirty="0" smtClean="0"/>
          </a:p>
          <a:p>
            <a:r>
              <a:rPr lang="en-US" dirty="0" smtClean="0"/>
              <a:t>Under the age of 18 had to have a parent or guardian sign</a:t>
            </a:r>
          </a:p>
          <a:p>
            <a:endParaRPr lang="en-US" dirty="0"/>
          </a:p>
          <a:p>
            <a:r>
              <a:rPr lang="en-US" dirty="0" smtClean="0"/>
              <a:t>After 6 months with no problems we abandoned permission slips</a:t>
            </a:r>
          </a:p>
          <a:p>
            <a:endParaRPr lang="en-US" dirty="0" smtClean="0"/>
          </a:p>
          <a:p>
            <a:r>
              <a:rPr lang="en-US" dirty="0" smtClean="0"/>
              <a:t>No lost or stolen </a:t>
            </a:r>
            <a:r>
              <a:rPr lang="en-US" dirty="0" err="1" smtClean="0"/>
              <a:t>eReaders</a:t>
            </a:r>
            <a:r>
              <a:rPr lang="en-US" dirty="0" smtClean="0"/>
              <a:t> for 3 years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we Started . . .Where we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401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143000" y="4800600"/>
            <a:ext cx="754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3300"/>
                </a:solidFill>
              </a:rPr>
              <a:t>Step 1: </a:t>
            </a:r>
            <a:r>
              <a:rPr lang="en-US" sz="2000" dirty="0" smtClean="0">
                <a:solidFill>
                  <a:srgbClr val="000000"/>
                </a:solidFill>
              </a:rPr>
              <a:t>Click on </a:t>
            </a:r>
            <a:r>
              <a:rPr lang="en-US" sz="2000" b="1" dirty="0" smtClean="0">
                <a:solidFill>
                  <a:srgbClr val="000000"/>
                </a:solidFill>
              </a:rPr>
              <a:t>Phone Icon </a:t>
            </a:r>
            <a:r>
              <a:rPr lang="en-US" sz="2000" dirty="0" smtClean="0">
                <a:solidFill>
                  <a:srgbClr val="000000"/>
                </a:solidFill>
              </a:rPr>
              <a:t>under the Participants list.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3300"/>
                </a:solidFill>
              </a:rPr>
              <a:t>Step 2: </a:t>
            </a:r>
            <a:r>
              <a:rPr lang="en-US" sz="2000" dirty="0" smtClean="0">
                <a:solidFill>
                  <a:srgbClr val="000000"/>
                </a:solidFill>
              </a:rPr>
              <a:t>Call the toll-free number provided.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3300"/>
                </a:solidFill>
              </a:rPr>
              <a:t>Step 3: </a:t>
            </a:r>
            <a:r>
              <a:rPr lang="en-US" sz="2000" dirty="0" smtClean="0">
                <a:solidFill>
                  <a:srgbClr val="000000"/>
                </a:solidFill>
              </a:rPr>
              <a:t>Enter the </a:t>
            </a:r>
            <a:r>
              <a:rPr lang="en-US" sz="2000" b="1" dirty="0" smtClean="0">
                <a:solidFill>
                  <a:srgbClr val="000000"/>
                </a:solidFill>
              </a:rPr>
              <a:t>Access Code </a:t>
            </a:r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b="1" dirty="0" smtClean="0">
                <a:solidFill>
                  <a:srgbClr val="000000"/>
                </a:solidFill>
              </a:rPr>
              <a:t>Attendee ID </a:t>
            </a:r>
            <a:r>
              <a:rPr lang="en-US" sz="2000" dirty="0" smtClean="0">
                <a:solidFill>
                  <a:srgbClr val="000000"/>
                </a:solidFill>
              </a:rPr>
              <a:t>provided.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66800" y="3048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1" tIns="45666" rIns="91331" bIns="4566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Telephone Access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13716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7600"/>
              </a:buClr>
            </a:pPr>
            <a:r>
              <a:rPr lang="en-US" sz="2000" dirty="0">
                <a:solidFill>
                  <a:srgbClr val="000000"/>
                </a:solidFill>
              </a:rPr>
              <a:t>If you </a:t>
            </a:r>
            <a:r>
              <a:rPr lang="en-US" sz="2000" dirty="0" smtClean="0">
                <a:solidFill>
                  <a:srgbClr val="000000"/>
                </a:solidFill>
              </a:rPr>
              <a:t>not able to </a:t>
            </a:r>
            <a:r>
              <a:rPr lang="en-US" sz="2000" dirty="0">
                <a:solidFill>
                  <a:srgbClr val="000000"/>
                </a:solidFill>
              </a:rPr>
              <a:t>listen </a:t>
            </a:r>
            <a:r>
              <a:rPr lang="en-US" sz="2000" dirty="0" smtClean="0">
                <a:solidFill>
                  <a:srgbClr val="000000"/>
                </a:solidFill>
              </a:rPr>
              <a:t>via </a:t>
            </a:r>
            <a:r>
              <a:rPr lang="en-US" sz="2000" dirty="0">
                <a:solidFill>
                  <a:srgbClr val="000000"/>
                </a:solidFill>
              </a:rPr>
              <a:t>your computer, </a:t>
            </a:r>
            <a:r>
              <a:rPr lang="en-US" sz="2000" dirty="0" smtClean="0">
                <a:solidFill>
                  <a:srgbClr val="000000"/>
                </a:solidFill>
              </a:rPr>
              <a:t>you may join </a:t>
            </a:r>
            <a:r>
              <a:rPr lang="en-US" sz="2000" dirty="0">
                <a:solidFill>
                  <a:srgbClr val="000000"/>
                </a:solidFill>
              </a:rPr>
              <a:t>by </a:t>
            </a:r>
            <a:r>
              <a:rPr lang="en-US" sz="2000" dirty="0" smtClean="0">
                <a:solidFill>
                  <a:srgbClr val="000000"/>
                </a:solidFill>
              </a:rPr>
              <a:t>phone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828800"/>
            <a:ext cx="32861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009900" y="4114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Dropped and cracked </a:t>
            </a:r>
            <a:r>
              <a:rPr lang="en-US" dirty="0" err="1" smtClean="0"/>
              <a:t>eReaders</a:t>
            </a:r>
            <a:endParaRPr lang="en-US" dirty="0" smtClean="0"/>
          </a:p>
          <a:p>
            <a:pPr lvl="1"/>
            <a:r>
              <a:rPr lang="en-US" dirty="0" smtClean="0"/>
              <a:t>Broken controller buttons</a:t>
            </a:r>
          </a:p>
          <a:p>
            <a:pPr marL="630936" lvl="2" indent="0">
              <a:buNone/>
            </a:pPr>
            <a:r>
              <a:rPr lang="en-US" dirty="0" smtClean="0"/>
              <a:t>Next page cracks</a:t>
            </a:r>
          </a:p>
          <a:p>
            <a:pPr marL="630936" lvl="2" indent="0">
              <a:buNone/>
            </a:pPr>
            <a:r>
              <a:rPr lang="en-US" dirty="0" smtClean="0"/>
              <a:t>Cracked screens</a:t>
            </a:r>
          </a:p>
          <a:p>
            <a:pPr marL="630936" lvl="2" indent="0">
              <a:buNone/>
            </a:pPr>
            <a:endParaRPr lang="en-US" dirty="0" smtClean="0"/>
          </a:p>
          <a:p>
            <a:r>
              <a:rPr lang="en-US" dirty="0" smtClean="0"/>
              <a:t>Broken cases</a:t>
            </a:r>
          </a:p>
          <a:p>
            <a:pPr lvl="1"/>
            <a:r>
              <a:rPr lang="en-US" dirty="0" smtClean="0"/>
              <a:t>Instruction inserts taken from cases</a:t>
            </a:r>
          </a:p>
          <a:p>
            <a:endParaRPr lang="en-US" dirty="0" smtClean="0"/>
          </a:p>
          <a:p>
            <a:r>
              <a:rPr lang="en-US" dirty="0" smtClean="0"/>
              <a:t>2-part cord, 1-part returned = phone call</a:t>
            </a:r>
          </a:p>
          <a:p>
            <a:pPr lvl="1"/>
            <a:r>
              <a:rPr lang="en-US" dirty="0" err="1" smtClean="0"/>
              <a:t>Vaccumming</a:t>
            </a:r>
            <a:r>
              <a:rPr lang="en-US" dirty="0" smtClean="0"/>
              <a:t> over cord—not good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Damaged </a:t>
            </a:r>
            <a:r>
              <a:rPr lang="en-US" dirty="0" err="1" smtClean="0"/>
              <a:t>eReaders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33698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Stand-alone </a:t>
            </a:r>
            <a:r>
              <a:rPr lang="en-US" dirty="0" err="1" smtClean="0"/>
              <a:t>OverDrive</a:t>
            </a:r>
            <a:r>
              <a:rPr lang="en-US" dirty="0" smtClean="0"/>
              <a:t> client since July 2011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Allow suggestions for purchase</a:t>
            </a:r>
          </a:p>
          <a:p>
            <a:endParaRPr lang="en-US" dirty="0"/>
          </a:p>
          <a:p>
            <a:r>
              <a:rPr lang="en-US" dirty="0" smtClean="0"/>
              <a:t>Set-up instructions to email</a:t>
            </a:r>
          </a:p>
          <a:p>
            <a:endParaRPr lang="en-US" dirty="0"/>
          </a:p>
          <a:p>
            <a:r>
              <a:rPr lang="en-US" dirty="0" smtClean="0"/>
              <a:t>Marketing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eBooks to </a:t>
            </a:r>
            <a:r>
              <a:rPr lang="en-US" dirty="0" err="1" smtClean="0"/>
              <a:t>eReaders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7758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would be happy to answer </a:t>
            </a:r>
            <a:r>
              <a:rPr lang="en-US" smtClean="0"/>
              <a:t>any questions.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Ming Heraty</a:t>
            </a:r>
          </a:p>
          <a:p>
            <a:r>
              <a:rPr lang="en-US" dirty="0" smtClean="0">
                <a:hlinkClick r:id="rId2"/>
              </a:rPr>
              <a:t>mheraty@ahml.info</a:t>
            </a:r>
            <a:endParaRPr lang="en-US" dirty="0" smtClean="0"/>
          </a:p>
          <a:p>
            <a:r>
              <a:rPr lang="en-US" dirty="0" smtClean="0"/>
              <a:t>847.870.3669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6682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143000" y="0"/>
            <a:ext cx="82296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008080"/>
                </a:solidFill>
                <a:latin typeface="Calibri" pitchFamily="34" charset="0"/>
              </a:rPr>
              <a:t>Questions and Discussion</a:t>
            </a:r>
            <a:endParaRPr lang="en-US" sz="4400" dirty="0" smtClean="0">
              <a:solidFill>
                <a:srgbClr val="008080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petersoj\AppData\Local\Microsoft\Windows\Temporary Internet Files\Content.IE5\3AZA0KBU\MC900433797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81200"/>
            <a:ext cx="3657457" cy="3657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4400" smtClean="0">
                <a:solidFill>
                  <a:srgbClr val="008080"/>
                </a:solidFill>
                <a:latin typeface="Calibri" pitchFamily="34" charset="0"/>
              </a:rPr>
              <a:t>Stay Involved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1077913" y="1341438"/>
            <a:ext cx="8915400" cy="599598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4000" dirty="0" smtClean="0">
                <a:solidFill>
                  <a:srgbClr val="008080"/>
                </a:solidFill>
                <a:latin typeface="Calibri" pitchFamily="34" charset="0"/>
              </a:rPr>
              <a:t>On WebJunction</a:t>
            </a:r>
          </a:p>
          <a:p>
            <a:pPr lvl="1">
              <a:buNone/>
            </a:pPr>
            <a:r>
              <a:rPr lang="en-US" sz="4000" dirty="0" smtClean="0">
                <a:latin typeface="Calibri" pitchFamily="34" charset="0"/>
              </a:rPr>
              <a:t>webjunction.org/mobile-devices</a:t>
            </a:r>
            <a:endParaRPr lang="en-US" sz="4000" dirty="0" smtClean="0"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4000" dirty="0" smtClean="0">
                <a:solidFill>
                  <a:srgbClr val="008080"/>
                </a:solidFill>
                <a:latin typeface="Calibri" pitchFamily="34" charset="0"/>
              </a:rPr>
              <a:t>Crossroads</a:t>
            </a:r>
            <a:r>
              <a:rPr lang="en-US" sz="4000" dirty="0" smtClean="0">
                <a:solidFill>
                  <a:srgbClr val="009999"/>
                </a:solidFill>
                <a:latin typeface="Calibri" pitchFamily="34" charset="0"/>
              </a:rPr>
              <a:t> </a:t>
            </a:r>
            <a:r>
              <a:rPr lang="en-US" sz="4000" dirty="0" smtClean="0">
                <a:latin typeface="Calibri" pitchFamily="34" charset="0"/>
              </a:rPr>
              <a:t>(monthly newsletter)</a:t>
            </a:r>
          </a:p>
          <a:p>
            <a:pPr lvl="1">
              <a:buFont typeface="Arial" pitchFamily="34" charset="0"/>
              <a:buNone/>
            </a:pPr>
            <a:r>
              <a:rPr lang="en-US" sz="4000" dirty="0" smtClean="0">
                <a:latin typeface="Calibri" pitchFamily="34" charset="0"/>
              </a:rPr>
              <a:t>webjunction.org/crossroads </a:t>
            </a:r>
          </a:p>
          <a:p>
            <a:pPr>
              <a:buFont typeface="Arial" pitchFamily="34" charset="0"/>
              <a:buNone/>
            </a:pPr>
            <a:r>
              <a:rPr lang="en-US" sz="4000" dirty="0" smtClean="0">
                <a:solidFill>
                  <a:srgbClr val="008080"/>
                </a:solidFill>
                <a:latin typeface="Calibri" pitchFamily="34" charset="0"/>
              </a:rPr>
              <a:t>Events</a:t>
            </a:r>
          </a:p>
          <a:p>
            <a:pPr lvl="1">
              <a:buFont typeface="Arial" pitchFamily="34" charset="0"/>
              <a:buNone/>
            </a:pPr>
            <a:r>
              <a:rPr lang="en-US" sz="4000" dirty="0" smtClean="0">
                <a:latin typeface="Calibri" pitchFamily="34" charset="0"/>
              </a:rPr>
              <a:t>webjunction.org/events/webinars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Customize your experience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609600" y="1371600"/>
            <a:ext cx="5867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Panels can be opened or closed by clicking on the panel name at the top of the column, or by using the X in the individual panel.</a:t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Hover over edge of </a:t>
            </a:r>
            <a:br>
              <a:rPr lang="en-US" sz="2000" dirty="0" smtClean="0"/>
            </a:br>
            <a:r>
              <a:rPr lang="en-US" sz="2000" dirty="0" smtClean="0"/>
              <a:t>panels to drag and resize.</a:t>
            </a:r>
            <a:br>
              <a:rPr lang="en-US" sz="2000" dirty="0" smtClean="0"/>
            </a:b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62400" y="4495800"/>
            <a:ext cx="5334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3286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7562850" y="2514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18288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228600"/>
            <a:ext cx="7543800" cy="4303713"/>
          </a:xfrm>
        </p:spPr>
        <p:txBody>
          <a:bodyPr lIns="0" tIns="0" rIns="0" bIns="0"/>
          <a:lstStyle/>
          <a:p>
            <a:pPr marL="0" indent="0" eaLnBrk="1" hangingPunct="1">
              <a:buNone/>
            </a:pPr>
            <a:r>
              <a:rPr lang="en-US" sz="3600" dirty="0" smtClean="0"/>
              <a:t>Remember to post to </a:t>
            </a:r>
            <a:r>
              <a:rPr lang="en-US" sz="3600" b="1" dirty="0" smtClean="0"/>
              <a:t>Q&amp;A panel </a:t>
            </a:r>
            <a:r>
              <a:rPr lang="en-US" sz="3600" dirty="0" smtClean="0"/>
              <a:t>              if you need technical assistance.</a:t>
            </a:r>
          </a:p>
          <a:p>
            <a:pPr marL="337740" indent="-286993" eaLnBrk="1" hangingPunct="1">
              <a:buNone/>
            </a:pPr>
            <a:endParaRPr lang="en-US" sz="3200" dirty="0" smtClean="0"/>
          </a:p>
          <a:p>
            <a:pPr marL="337740" indent="-286993" eaLnBrk="1" hangingPunct="1">
              <a:buNone/>
            </a:pPr>
            <a:r>
              <a:rPr lang="en-US" sz="3600" dirty="0" smtClean="0"/>
              <a:t>Other Technical problems?</a:t>
            </a:r>
            <a:endParaRPr lang="en-US" sz="3600" b="1" dirty="0" smtClean="0"/>
          </a:p>
          <a:p>
            <a:pPr marL="337740" indent="-286993" eaLnBrk="1" hangingPunct="1">
              <a:buNone/>
            </a:pPr>
            <a:r>
              <a:rPr lang="en-US" sz="3600" b="1" dirty="0" smtClean="0"/>
              <a:t>  Contact WebEx support </a:t>
            </a:r>
          </a:p>
          <a:p>
            <a:pPr marL="337740" indent="-286993" eaLnBrk="1" hangingPunct="1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smtClean="0"/>
              <a:t>Event Number: 717 919 875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337740" indent="-286993" eaLnBrk="1" hangingPunct="1">
              <a:buNone/>
            </a:pPr>
            <a:r>
              <a:rPr lang="en-US" sz="3600" b="1" dirty="0" smtClean="0"/>
              <a:t>	Phone: 1-866-229-3239</a:t>
            </a:r>
          </a:p>
          <a:p>
            <a:pPr marL="337740" indent="-286993" eaLnBrk="1" hangingPunct="1">
              <a:buNone/>
            </a:pPr>
            <a:endParaRPr lang="en-US" sz="3200" b="1" dirty="0" smtClean="0"/>
          </a:p>
          <a:p>
            <a:pPr marL="337740" indent="-286993" eaLnBrk="1" hangingPunct="1">
              <a:buNone/>
            </a:pPr>
            <a:endParaRPr lang="en-US" sz="3400" b="1" dirty="0" smtClean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457200" y="3733800"/>
            <a:ext cx="7924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1331" tIns="45666" rIns="91331" bIns="4566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600200" y="5029200"/>
            <a:ext cx="6019800" cy="1600439"/>
            <a:chOff x="1600200" y="5257799"/>
            <a:chExt cx="6019800" cy="1600439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514600" y="5257819"/>
              <a:ext cx="2133600" cy="116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086" tIns="45545" rIns="91086" bIns="45545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Co-Produced by:</a:t>
              </a:r>
              <a:r>
                <a:rPr lang="en-US" sz="1400" b="1" dirty="0">
                  <a:solidFill>
                    <a:srgbClr val="000000"/>
                  </a:solidFill>
                </a:rPr>
                <a:t>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</a:rPr>
                <a:t>Jennifer Peterson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WebJunction Community </a:t>
              </a:r>
              <a:r>
                <a:rPr lang="en-US" sz="1400" dirty="0" smtClean="0">
                  <a:solidFill>
                    <a:srgbClr val="000000"/>
                  </a:solidFill>
                </a:rPr>
                <a:t>Manager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35"/>
            <p:cNvSpPr>
              <a:spLocks noChangeArrowheads="1"/>
            </p:cNvSpPr>
            <p:nvPr/>
          </p:nvSpPr>
          <p:spPr bwMode="auto">
            <a:xfrm>
              <a:off x="1600200" y="5257802"/>
              <a:ext cx="2971800" cy="1371600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91086" tIns="45545" rIns="91086" bIns="45545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grpSp>
          <p:nvGrpSpPr>
            <p:cNvPr id="3" name="Group 16"/>
            <p:cNvGrpSpPr/>
            <p:nvPr/>
          </p:nvGrpSpPr>
          <p:grpSpPr>
            <a:xfrm>
              <a:off x="4800600" y="5257799"/>
              <a:ext cx="2819400" cy="1600439"/>
              <a:chOff x="4953000" y="4940300"/>
              <a:chExt cx="2819400" cy="1600439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4953000" y="4940301"/>
                <a:ext cx="2514600" cy="160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Produced </a:t>
                </a:r>
                <a:r>
                  <a:rPr lang="en-US" sz="1400" dirty="0">
                    <a:solidFill>
                      <a:srgbClr val="000000"/>
                    </a:solidFill>
                  </a:rPr>
                  <a:t>by:</a:t>
                </a: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</a:rPr>
                  <a:t>Kendra Morgan</a:t>
                </a: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WebJunction         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       Senior Programs       Manager </a:t>
                </a:r>
                <a:r>
                  <a:rPr lang="en-US" sz="1400" dirty="0">
                    <a:solidFill>
                      <a:srgbClr val="000000"/>
                    </a:solidFill>
                  </a:rPr>
                  <a:t>			</a:t>
                </a:r>
              </a:p>
            </p:txBody>
          </p:sp>
          <p:sp>
            <p:nvSpPr>
              <p:cNvPr id="12" name="Rectangle 34"/>
              <p:cNvSpPr>
                <a:spLocks noChangeArrowheads="1"/>
              </p:cNvSpPr>
              <p:nvPr/>
            </p:nvSpPr>
            <p:spPr bwMode="auto">
              <a:xfrm>
                <a:off x="4953000" y="4940300"/>
                <a:ext cx="2819400" cy="1371600"/>
              </a:xfrm>
              <a:prstGeom prst="rect">
                <a:avLst/>
              </a:prstGeom>
              <a:noFill/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" name="Picture 10" descr="kendramorga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81800" y="5029200"/>
                <a:ext cx="923925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contrast="22000"/>
            </a:blip>
            <a:srcRect/>
            <a:stretch>
              <a:fillRect/>
            </a:stretch>
          </p:blipFill>
          <p:spPr bwMode="auto">
            <a:xfrm>
              <a:off x="1676403" y="5334000"/>
              <a:ext cx="838200" cy="1163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3" name="Picture 2" descr="WJ_PP_WHITE_CLOSING"/>
          <p:cNvPicPr>
            <a:picLocks noChangeAspect="1" noChangeArrowheads="1"/>
          </p:cNvPicPr>
          <p:nvPr/>
        </p:nvPicPr>
        <p:blipFill>
          <a:blip r:embed="rId2" cstate="print"/>
          <a:srcRect t="33333" b="36478"/>
          <a:stretch>
            <a:fillRect/>
          </a:stretch>
        </p:blipFill>
        <p:spPr bwMode="auto">
          <a:xfrm>
            <a:off x="304800" y="-228600"/>
            <a:ext cx="807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685800" y="1524000"/>
            <a:ext cx="7772400" cy="59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6" tIns="45545" rIns="91086" bIns="4554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Thanks to the generous support of the following state library agencies, WebJunction offers webinar programs for free to all who wish to attend: </a:t>
            </a: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57200" y="2650744"/>
            <a:ext cx="4191000" cy="329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86" tIns="45545" rIns="91086" bIns="4554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Arizona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State Library, Archives and Public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Records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Connecticut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State Library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Florida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Department of State’s Division of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Library and Information Services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Georgia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Library Service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Idaho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Commission for Libraries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Illinois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State Library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Indiana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State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Library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State Library of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Kansas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6670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Maine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State Library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State Library Agency &amp;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Minitex</a:t>
            </a:r>
            <a:endParaRPr lang="en-US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Missouri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State Library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State Library of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 Carolina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State Library of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Ohio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Access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Pennsylvania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Texas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State Library &amp; Archives Commission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Library of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State Library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371600" y="5638800"/>
            <a:ext cx="5943600" cy="107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86" tIns="45545" rIns="91086" bIns="4554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Special thanks to all who participate in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WebJunction’s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LinkedIn conversations on today’s topic!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http://www.linkedin.com/groups/WebJunction-1814025</a:t>
            </a:r>
            <a:endParaRPr lang="en-US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10"/>
          <p:cNvSpPr>
            <a:spLocks/>
          </p:cNvSpPr>
          <p:nvPr/>
        </p:nvSpPr>
        <p:spPr bwMode="auto">
          <a:xfrm>
            <a:off x="990600" y="762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6" tIns="45545" rIns="91086" bIns="4554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9999"/>
                </a:solidFill>
              </a:rPr>
              <a:t>Today’s Presenters</a:t>
            </a:r>
          </a:p>
        </p:txBody>
      </p:sp>
      <p:sp>
        <p:nvSpPr>
          <p:cNvPr id="24" name="Rectangle 49"/>
          <p:cNvSpPr>
            <a:spLocks noChangeArrowheads="1"/>
          </p:cNvSpPr>
          <p:nvPr/>
        </p:nvSpPr>
        <p:spPr bwMode="auto">
          <a:xfrm>
            <a:off x="4648200" y="4267200"/>
            <a:ext cx="4191000" cy="2057400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533400" y="1905000"/>
            <a:ext cx="4191000" cy="2057400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29400" y="4495562"/>
            <a:ext cx="2209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Ming </a:t>
            </a:r>
            <a:r>
              <a:rPr lang="en-US" b="1" dirty="0" err="1" smtClean="0">
                <a:solidFill>
                  <a:srgbClr val="000000"/>
                </a:solidFill>
              </a:rPr>
              <a:t>Heraty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Manager, Reference &amp; Advisory Services, Arlington Heights Memorial Library, Illinois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90800" y="2055674"/>
            <a:ext cx="1981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David </a:t>
            </a:r>
            <a:r>
              <a:rPr lang="en-US" b="1" dirty="0" err="1" smtClean="0">
                <a:solidFill>
                  <a:srgbClr val="000000"/>
                </a:solidFill>
              </a:rPr>
              <a:t>Newyear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Manager,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Branch Services,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Mentor Public Library,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Ohio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" name="Picture 2" descr="Q:\Webinars\ereader policies\DN_Em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1874762" cy="1905000"/>
          </a:xfrm>
          <a:prstGeom prst="rect">
            <a:avLst/>
          </a:prstGeom>
          <a:noFill/>
        </p:spPr>
      </p:pic>
      <p:pic>
        <p:nvPicPr>
          <p:cNvPr id="1027" name="Picture 3" descr="C:\Users\petersoj\AppData\Local\Microsoft\Windows\Temporary Internet Files\Content.Outlook\14O7V9F8\MingHeraty.JPG"/>
          <p:cNvPicPr>
            <a:picLocks noChangeAspect="1" noChangeArrowheads="1"/>
          </p:cNvPicPr>
          <p:nvPr/>
        </p:nvPicPr>
        <p:blipFill>
          <a:blip r:embed="rId4" cstate="print"/>
          <a:srcRect l="18834" r="8520"/>
          <a:stretch>
            <a:fillRect/>
          </a:stretch>
        </p:blipFill>
        <p:spPr bwMode="auto">
          <a:xfrm>
            <a:off x="4724400" y="4343401"/>
            <a:ext cx="1849127" cy="190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8_Custom Design">
  <a:themeElements>
    <a:clrScheme name="8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7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2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642</TotalTime>
  <Words>2302</Words>
  <Application>Microsoft Office PowerPoint</Application>
  <PresentationFormat>On-screen Show (4:3)</PresentationFormat>
  <Paragraphs>421</Paragraphs>
  <Slides>54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54</vt:i4>
      </vt:variant>
    </vt:vector>
  </HeadingPairs>
  <TitlesOfParts>
    <vt:vector size="78" baseType="lpstr">
      <vt:lpstr>Solstice</vt:lpstr>
      <vt:lpstr>Concourse</vt:lpstr>
      <vt:lpstr>1_Concourse</vt:lpstr>
      <vt:lpstr>2_Concourse</vt:lpstr>
      <vt:lpstr>3_Concourse</vt:lpstr>
      <vt:lpstr>4_Concourse</vt:lpstr>
      <vt:lpstr>5_Concourse</vt:lpstr>
      <vt:lpstr>6_Concourse</vt:lpstr>
      <vt:lpstr>7_Concourse</vt:lpstr>
      <vt:lpstr>8_Concourse</vt:lpstr>
      <vt:lpstr>9_Concourse</vt:lpstr>
      <vt:lpstr>10_Concourse</vt:lpstr>
      <vt:lpstr>11_Concourse</vt:lpstr>
      <vt:lpstr>12_Concourse</vt:lpstr>
      <vt:lpstr>13_Concourse</vt:lpstr>
      <vt:lpstr>14_Concourse</vt:lpstr>
      <vt:lpstr>15_Concourse</vt:lpstr>
      <vt:lpstr>16_Concourse</vt:lpstr>
      <vt:lpstr>17_Concourse</vt:lpstr>
      <vt:lpstr>4_Custom Design</vt:lpstr>
      <vt:lpstr>28_Custom Design</vt:lpstr>
      <vt:lpstr>27_Custom Design</vt:lpstr>
      <vt:lpstr>2_Office Theme</vt:lpstr>
      <vt:lpstr>12_Custom Design</vt:lpstr>
      <vt:lpstr>Slide 1</vt:lpstr>
      <vt:lpstr>Audio Tips</vt:lpstr>
      <vt:lpstr>Need Help?</vt:lpstr>
      <vt:lpstr>Slide 4</vt:lpstr>
      <vt:lpstr>Slide 5</vt:lpstr>
      <vt:lpstr>Customize your experience</vt:lpstr>
      <vt:lpstr>Slide 7</vt:lpstr>
      <vt:lpstr>Slide 8</vt:lpstr>
      <vt:lpstr>Slide 9</vt:lpstr>
      <vt:lpstr>Mentor Public Library eDevice Policies </vt:lpstr>
      <vt:lpstr>About our library</vt:lpstr>
      <vt:lpstr>Who thought of circulating eReaders?</vt:lpstr>
      <vt:lpstr>Concerns in January 2010</vt:lpstr>
      <vt:lpstr>We didn’t want to re-invent the wheel…</vt:lpstr>
      <vt:lpstr>MPL eDevice Guidelines</vt:lpstr>
      <vt:lpstr>User Agreement</vt:lpstr>
      <vt:lpstr>User Agreement</vt:lpstr>
      <vt:lpstr>We chose Nooks,</vt:lpstr>
      <vt:lpstr>but quickly expanded our collection…</vt:lpstr>
      <vt:lpstr> to include downloadable media,</vt:lpstr>
      <vt:lpstr>laptop computers, and other devices.</vt:lpstr>
      <vt:lpstr>Devices at the MOL Branch</vt:lpstr>
      <vt:lpstr>Where do the devices live?</vt:lpstr>
      <vt:lpstr>Packaging</vt:lpstr>
      <vt:lpstr>Who takes care of them?</vt:lpstr>
      <vt:lpstr>Webpac - Nooks </vt:lpstr>
      <vt:lpstr>Webpac - iPads</vt:lpstr>
      <vt:lpstr>Nook content</vt:lpstr>
      <vt:lpstr>Title search results including Nook</vt:lpstr>
      <vt:lpstr>What can patrons do with them?</vt:lpstr>
      <vt:lpstr>Changes to the Electronic Device Guidelines</vt:lpstr>
      <vt:lpstr>Changes to the User Agreement</vt:lpstr>
      <vt:lpstr>Have our policies been successful?</vt:lpstr>
      <vt:lpstr>Mentor Public Library eDevice Policies </vt:lpstr>
      <vt:lpstr>Developing &amp; Maintaining eReader Policies and Procedures</vt:lpstr>
      <vt:lpstr>Developing Procedures</vt:lpstr>
      <vt:lpstr>Why have eReaders?</vt:lpstr>
      <vt:lpstr>Selling the Idea</vt:lpstr>
      <vt:lpstr>So Now Admin is on Board . . .</vt:lpstr>
      <vt:lpstr>What eReaders to get</vt:lpstr>
      <vt:lpstr>AHML Circulating eReaders</vt:lpstr>
      <vt:lpstr>Who is the User </vt:lpstr>
      <vt:lpstr>Where to keep them</vt:lpstr>
      <vt:lpstr>Shelving</vt:lpstr>
      <vt:lpstr>Developing eReader Processes</vt:lpstr>
      <vt:lpstr>Developing eReader Processes  </vt:lpstr>
      <vt:lpstr>What Should your eReaders Do?</vt:lpstr>
      <vt:lpstr>Managing the eReaders</vt:lpstr>
      <vt:lpstr>When we Started . . .Where we Are</vt:lpstr>
      <vt:lpstr>Damaged eReaders </vt:lpstr>
      <vt:lpstr>eBooks to eReaders</vt:lpstr>
      <vt:lpstr>Contact Info</vt:lpstr>
      <vt:lpstr>Questions and Discussion</vt:lpstr>
      <vt:lpstr>Stay Involved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DavidN</dc:creator>
  <cp:lastModifiedBy>petersoj</cp:lastModifiedBy>
  <cp:revision>61</cp:revision>
  <dcterms:created xsi:type="dcterms:W3CDTF">2012-01-24T00:01:25Z</dcterms:created>
  <dcterms:modified xsi:type="dcterms:W3CDTF">2012-01-27T21:59:32Z</dcterms:modified>
</cp:coreProperties>
</file>